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76" r:id="rId2"/>
    <p:sldId id="293" r:id="rId3"/>
    <p:sldId id="313" r:id="rId4"/>
    <p:sldId id="323" r:id="rId5"/>
    <p:sldId id="324" r:id="rId6"/>
    <p:sldId id="325" r:id="rId7"/>
    <p:sldId id="312" r:id="rId8"/>
    <p:sldId id="322" r:id="rId9"/>
    <p:sldId id="303" r:id="rId10"/>
    <p:sldId id="277" r:id="rId11"/>
    <p:sldId id="319" r:id="rId12"/>
    <p:sldId id="314" r:id="rId13"/>
    <p:sldId id="296" r:id="rId14"/>
    <p:sldId id="297" r:id="rId15"/>
    <p:sldId id="298" r:id="rId16"/>
    <p:sldId id="299" r:id="rId17"/>
    <p:sldId id="330" r:id="rId18"/>
    <p:sldId id="329" r:id="rId19"/>
    <p:sldId id="328" r:id="rId20"/>
    <p:sldId id="300" r:id="rId21"/>
    <p:sldId id="301" r:id="rId22"/>
    <p:sldId id="278" r:id="rId23"/>
    <p:sldId id="304" r:id="rId24"/>
    <p:sldId id="305" r:id="rId25"/>
    <p:sldId id="306" r:id="rId26"/>
    <p:sldId id="307" r:id="rId27"/>
    <p:sldId id="308" r:id="rId28"/>
    <p:sldId id="309" r:id="rId29"/>
    <p:sldId id="311" r:id="rId30"/>
    <p:sldId id="294" r:id="rId31"/>
    <p:sldId id="280" r:id="rId32"/>
    <p:sldId id="281" r:id="rId33"/>
    <p:sldId id="282" r:id="rId34"/>
    <p:sldId id="283" r:id="rId35"/>
    <p:sldId id="287" r:id="rId36"/>
    <p:sldId id="317" r:id="rId37"/>
    <p:sldId id="316" r:id="rId38"/>
    <p:sldId id="315" r:id="rId39"/>
    <p:sldId id="320" r:id="rId40"/>
    <p:sldId id="318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5008" autoAdjust="0"/>
  </p:normalViewPr>
  <p:slideViewPr>
    <p:cSldViewPr>
      <p:cViewPr>
        <p:scale>
          <a:sx n="80" d="100"/>
          <a:sy n="80" d="100"/>
        </p:scale>
        <p:origin x="-87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9F5D6-A8BB-4B1A-8C8A-A71F724819D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19EA4-154B-450C-BDB9-C8DEB68356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1563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D94946-64F6-47FB-A7B7-53DB9A920F2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4845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324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9EA4-154B-450C-BDB9-C8DEB683569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1093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2718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8573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11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45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385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45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69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73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612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5103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3A51F-2CA0-4E2A-A0E8-2E9D6E677503}" type="datetimeFigureOut">
              <a:rPr lang="de-DE" smtClean="0"/>
              <a:t>10.01.2016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2C8BF-9042-491F-B5D1-6A2FA8EF25E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872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634" y="0"/>
            <a:ext cx="10222114" cy="6858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83568" y="476672"/>
            <a:ext cx="186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Mario </a:t>
            </a:r>
            <a:r>
              <a:rPr lang="de-DE" dirty="0" err="1" smtClean="0"/>
              <a:t>Walinowski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323528" y="5733256"/>
            <a:ext cx="8549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solidFill>
                  <a:srgbClr val="FF0000"/>
                </a:solidFill>
              </a:rPr>
              <a:t>Wie funktioniert eine S-Bahn Bauart „Stadtbahn“</a:t>
            </a:r>
            <a:endParaRPr lang="de-DE" sz="3200" b="1" dirty="0">
              <a:solidFill>
                <a:srgbClr val="FF0000"/>
              </a:solidFill>
            </a:endParaRPr>
          </a:p>
        </p:txBody>
      </p:sp>
      <p:pic>
        <p:nvPicPr>
          <p:cNvPr id="2" name="S-Bahn Berlin Baureihe 475 (Stadtbahner)   ET167 (Rundkopf) in Erkner [1080p HD]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4312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1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15144" b="8273"/>
          <a:stretch/>
        </p:blipFill>
        <p:spPr>
          <a:xfrm>
            <a:off x="-972616" y="-27384"/>
            <a:ext cx="11032111" cy="688538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03882" y="3769295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err="1" smtClean="0"/>
              <a:t>Fahrmotore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361651"/>
            <a:ext cx="9144000" cy="613469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1872" y="548680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Drehgestelle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115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361650"/>
            <a:ext cx="9144000" cy="613469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1600" y="681232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Radsätze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9630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/>
          <p:cNvSpPr txBox="1"/>
          <p:nvPr/>
        </p:nvSpPr>
        <p:spPr>
          <a:xfrm>
            <a:off x="2411760" y="2477146"/>
            <a:ext cx="1515991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Hauptschütz</a:t>
            </a:r>
            <a:endParaRPr lang="de-DE" sz="1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491" y="0"/>
            <a:ext cx="4601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68735"/>
            <a:ext cx="9433048" cy="632861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32822" y="2120117"/>
            <a:ext cx="149493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Richtungswender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2411761" y="2833191"/>
            <a:ext cx="151599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Schaltwerk</a:t>
            </a:r>
            <a:endParaRPr lang="de-DE" sz="14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7453" b="18687"/>
          <a:stretch/>
        </p:blipFill>
        <p:spPr>
          <a:xfrm>
            <a:off x="3810708" y="-99392"/>
            <a:ext cx="5297796" cy="283536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2" b="18687"/>
          <a:stretch/>
        </p:blipFill>
        <p:spPr>
          <a:xfrm>
            <a:off x="-107504" y="3284985"/>
            <a:ext cx="7538338" cy="36004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8" t="11032" r="22191" b="50000"/>
          <a:stretch/>
        </p:blipFill>
        <p:spPr>
          <a:xfrm>
            <a:off x="107504" y="-64434"/>
            <a:ext cx="3480180" cy="2701346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>
            <a:off x="3419872" y="242088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4868416" y="2564904"/>
            <a:ext cx="0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539" y="332656"/>
            <a:ext cx="9253422" cy="62081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411760" y="3212976"/>
            <a:ext cx="151599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Widerstände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5_WAIDMANNSLUST_1996_11 (8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27385"/>
            <a:ext cx="10297144" cy="691303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901872" y="5353471"/>
            <a:ext cx="150988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Batterie (Premiumversion)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1413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6_WANNSEE_1999_05 (2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919" y="0"/>
            <a:ext cx="10183919" cy="68370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901872" y="5353471"/>
            <a:ext cx="14356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Batterie (</a:t>
            </a:r>
            <a:r>
              <a:rPr lang="de-DE" sz="1400" b="1" dirty="0" err="1" smtClean="0"/>
              <a:t>Deluxe</a:t>
            </a:r>
            <a:r>
              <a:rPr lang="de-DE" sz="1400" b="1" dirty="0" smtClean="0"/>
              <a:t>-version)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9614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6_WANNSEE_1999_05 (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963" y="1"/>
            <a:ext cx="10255963" cy="68853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901872" y="5353471"/>
            <a:ext cx="14356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Umformer (</a:t>
            </a:r>
            <a:r>
              <a:rPr lang="de-DE" sz="1400" b="1" dirty="0" err="1" smtClean="0"/>
              <a:t>Deluxe</a:t>
            </a:r>
            <a:r>
              <a:rPr lang="de-DE" sz="1400" b="1" dirty="0" smtClean="0"/>
              <a:t>-version)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6407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grpSp>
        <p:nvGrpSpPr>
          <p:cNvPr id="2" name="Gruppieren 1"/>
          <p:cNvGrpSpPr/>
          <p:nvPr/>
        </p:nvGrpSpPr>
        <p:grpSpPr>
          <a:xfrm>
            <a:off x="4943620" y="271681"/>
            <a:ext cx="1178042" cy="6176138"/>
            <a:chOff x="4943620" y="271681"/>
            <a:chExt cx="1178042" cy="6176138"/>
          </a:xfrm>
        </p:grpSpPr>
        <p:cxnSp>
          <p:nvCxnSpPr>
            <p:cNvPr id="8" name="Gerade Verbindung 7"/>
            <p:cNvCxnSpPr/>
            <p:nvPr/>
          </p:nvCxnSpPr>
          <p:spPr>
            <a:xfrm>
              <a:off x="4943620" y="271681"/>
              <a:ext cx="0" cy="6176138"/>
            </a:xfrm>
            <a:prstGeom prst="line">
              <a:avLst/>
            </a:prstGeom>
            <a:ln w="38100">
              <a:solidFill>
                <a:schemeClr val="tx2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5004048" y="5805264"/>
              <a:ext cx="1117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chemeClr val="tx2"/>
                  </a:solidFill>
                </a:rPr>
                <a:t>Druckluft 8 bar</a:t>
              </a:r>
              <a:endParaRPr lang="de-DE" sz="1200" dirty="0">
                <a:solidFill>
                  <a:schemeClr val="tx2"/>
                </a:solidFill>
              </a:endParaRPr>
            </a:p>
          </p:txBody>
        </p:sp>
      </p:grp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2400" y="533400"/>
            <a:ext cx="2365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None/>
            </a:pPr>
            <a:r>
              <a:rPr lang="de-DE" altLang="de-DE" sz="2000" b="1" dirty="0"/>
              <a:t>Was benötigt wird</a:t>
            </a:r>
          </a:p>
        </p:txBody>
      </p:sp>
      <p:pic>
        <p:nvPicPr>
          <p:cNvPr id="16" name="Picture 7" descr="zeichnung-verschieden-werkzeuge_~pgi05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74816"/>
            <a:ext cx="2547392" cy="176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Warnweste_31217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20688"/>
            <a:ext cx="28257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6694746" y="5733256"/>
            <a:ext cx="781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Fahrer/in</a:t>
            </a:r>
            <a:endParaRPr lang="de-DE" sz="1200" b="1" dirty="0"/>
          </a:p>
        </p:txBody>
      </p:sp>
      <p:sp>
        <p:nvSpPr>
          <p:cNvPr id="19" name="Textfeld 18"/>
          <p:cNvSpPr txBox="1"/>
          <p:nvPr/>
        </p:nvSpPr>
        <p:spPr>
          <a:xfrm>
            <a:off x="6847146" y="3573016"/>
            <a:ext cx="908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Warnweste</a:t>
            </a:r>
            <a:endParaRPr lang="de-DE" sz="1200" b="1" dirty="0"/>
          </a:p>
        </p:txBody>
      </p:sp>
      <p:pic>
        <p:nvPicPr>
          <p:cNvPr id="20" name="Picture 5" descr="nplus_grupp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246356" cy="258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3275856" y="1556792"/>
            <a:ext cx="1379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Personaldisponent</a:t>
            </a:r>
            <a:endParaRPr lang="de-DE" sz="12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3086944" y="1986191"/>
            <a:ext cx="1399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Fahrzeugdisponent</a:t>
            </a:r>
            <a:endParaRPr lang="de-DE" sz="12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2766934" y="1423809"/>
            <a:ext cx="4369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FaSi</a:t>
            </a:r>
            <a:endParaRPr lang="de-DE" sz="12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3264463" y="2359913"/>
            <a:ext cx="1108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/>
              <a:t>Wagenmeister</a:t>
            </a:r>
            <a:endParaRPr lang="de-DE" sz="1200" b="1" dirty="0"/>
          </a:p>
        </p:txBody>
      </p:sp>
      <p:sp>
        <p:nvSpPr>
          <p:cNvPr id="26" name="Textfeld 25"/>
          <p:cNvSpPr txBox="1"/>
          <p:nvPr/>
        </p:nvSpPr>
        <p:spPr>
          <a:xfrm>
            <a:off x="2699792" y="2863969"/>
            <a:ext cx="1395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err="1" smtClean="0"/>
              <a:t>Isr</a:t>
            </a:r>
            <a:r>
              <a:rPr lang="de-DE" sz="1200" b="1" smtClean="0"/>
              <a:t>-Schicht-Erfasser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37527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99392"/>
            <a:ext cx="10332640" cy="693215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881140" y="4005064"/>
            <a:ext cx="1155951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Kompressor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722" y="-16864"/>
            <a:ext cx="10247250" cy="6874864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1907703" y="4725144"/>
            <a:ext cx="1152127" cy="864096"/>
            <a:chOff x="1907703" y="4725144"/>
            <a:chExt cx="1152127" cy="864096"/>
          </a:xfrm>
        </p:grpSpPr>
        <p:sp>
          <p:nvSpPr>
            <p:cNvPr id="7" name="Textfeld 6"/>
            <p:cNvSpPr txBox="1"/>
            <p:nvPr/>
          </p:nvSpPr>
          <p:spPr>
            <a:xfrm>
              <a:off x="1907703" y="4725144"/>
              <a:ext cx="1152127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907704" y="5281463"/>
              <a:ext cx="1152126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"/>
            <a:ext cx="10264122" cy="688618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43608" y="1196752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pic>
        <p:nvPicPr>
          <p:cNvPr id="7" name="Grafik 6" descr="BILD_BAHN_D_SB_BERLIN_475_WANNSEE_1993_07 (7)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r="34893"/>
          <a:stretch/>
        </p:blipFill>
        <p:spPr>
          <a:xfrm>
            <a:off x="6183178" y="481061"/>
            <a:ext cx="2997334" cy="618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0" t="34273" r="60625"/>
          <a:stretch/>
        </p:blipFill>
        <p:spPr>
          <a:xfrm>
            <a:off x="5883863" y="2415654"/>
            <a:ext cx="2648577" cy="403216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0"/>
            <a:ext cx="4601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feld 83"/>
          <p:cNvSpPr txBox="1"/>
          <p:nvPr/>
        </p:nvSpPr>
        <p:spPr>
          <a:xfrm>
            <a:off x="5473926" y="536827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Tyfon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473926" y="487903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Wischer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836712"/>
            <a:ext cx="1965867" cy="327254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84" y="824110"/>
            <a:ext cx="2718474" cy="32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27384"/>
            <a:ext cx="10262930" cy="688538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27384"/>
            <a:ext cx="10268425" cy="68890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0"/>
            <a:ext cx="10222114" cy="6858000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7448498" y="2636912"/>
            <a:ext cx="1155950" cy="936104"/>
            <a:chOff x="7448498" y="2636912"/>
            <a:chExt cx="1155950" cy="936104"/>
          </a:xfrm>
        </p:grpSpPr>
        <p:sp>
          <p:nvSpPr>
            <p:cNvPr id="7" name="Textfeld 6"/>
            <p:cNvSpPr txBox="1"/>
            <p:nvPr/>
          </p:nvSpPr>
          <p:spPr>
            <a:xfrm>
              <a:off x="7448498" y="326523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Steuerventil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7448498" y="2636912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1"/>
                  </a:solidFill>
                </a:rPr>
                <a:t>Hilfsluftbeh</a:t>
              </a:r>
              <a:r>
                <a:rPr lang="de-DE" sz="1400" b="1" dirty="0" smtClean="0">
                  <a:solidFill>
                    <a:schemeClr val="bg1"/>
                  </a:solidFill>
                </a:rPr>
                <a:t>.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70395"/>
            <a:ext cx="10378584" cy="696297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09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16" name="Gerade Verbindung 15"/>
          <p:cNvCxnSpPr/>
          <p:nvPr/>
        </p:nvCxnSpPr>
        <p:spPr>
          <a:xfrm>
            <a:off x="1619672" y="404664"/>
            <a:ext cx="0" cy="50306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2411761" y="4201343"/>
            <a:ext cx="1515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Kompressor</a:t>
            </a:r>
            <a:endParaRPr lang="de-DE" sz="14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2411761" y="4725144"/>
            <a:ext cx="1515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Licht</a:t>
            </a:r>
            <a:endParaRPr lang="de-DE" sz="1400" b="1" dirty="0"/>
          </a:p>
        </p:txBody>
      </p:sp>
      <p:sp>
        <p:nvSpPr>
          <p:cNvPr id="21" name="Textfeld 20"/>
          <p:cNvSpPr txBox="1"/>
          <p:nvPr/>
        </p:nvSpPr>
        <p:spPr>
          <a:xfrm>
            <a:off x="2411760" y="5281463"/>
            <a:ext cx="151599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Heizung</a:t>
            </a:r>
            <a:endParaRPr lang="de-DE" sz="1400" b="1" dirty="0"/>
          </a:p>
        </p:txBody>
      </p:sp>
      <p:sp>
        <p:nvSpPr>
          <p:cNvPr id="23" name="Textfeld 22"/>
          <p:cNvSpPr txBox="1"/>
          <p:nvPr/>
        </p:nvSpPr>
        <p:spPr>
          <a:xfrm>
            <a:off x="901872" y="563930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Stromabnehmer</a:t>
            </a:r>
            <a:endParaRPr lang="de-DE" sz="14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35503"/>
            <a:ext cx="3735161" cy="250591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485351"/>
            <a:ext cx="3779912" cy="2535937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539552" y="207188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Wagenhauptsicherung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395536" y="3068960"/>
            <a:ext cx="109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0000"/>
                </a:solidFill>
              </a:rPr>
              <a:t>Hilfstrom</a:t>
            </a:r>
            <a:r>
              <a:rPr lang="de-DE" sz="1200" dirty="0" smtClean="0">
                <a:solidFill>
                  <a:srgbClr val="FF0000"/>
                </a:solidFill>
              </a:rPr>
              <a:t>-selbstauslöser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1615848" y="2132856"/>
            <a:ext cx="795912" cy="276999"/>
            <a:chOff x="1615848" y="2132856"/>
            <a:chExt cx="795912" cy="276999"/>
          </a:xfrm>
        </p:grpSpPr>
        <p:cxnSp>
          <p:nvCxnSpPr>
            <p:cNvPr id="25" name="Gerade Verbindung 24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Ellipse 37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9" name="Textfeld 48"/>
          <p:cNvSpPr txBox="1"/>
          <p:nvPr/>
        </p:nvSpPr>
        <p:spPr>
          <a:xfrm>
            <a:off x="1835696" y="1671191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Wagenabschalter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1615848" y="4725144"/>
            <a:ext cx="795912" cy="276999"/>
            <a:chOff x="1615848" y="2132856"/>
            <a:chExt cx="795912" cy="276999"/>
          </a:xfrm>
        </p:grpSpPr>
        <p:cxnSp>
          <p:nvCxnSpPr>
            <p:cNvPr id="51" name="Gerade Verbindung 50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Ellipse 51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1619672" y="5312241"/>
            <a:ext cx="795912" cy="276999"/>
            <a:chOff x="1615848" y="2132856"/>
            <a:chExt cx="795912" cy="276999"/>
          </a:xfrm>
        </p:grpSpPr>
        <p:cxnSp>
          <p:nvCxnSpPr>
            <p:cNvPr id="55" name="Gerade Verbindung 54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Ellipse 55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1619672" y="4221088"/>
            <a:ext cx="795912" cy="276999"/>
            <a:chOff x="1615848" y="2132856"/>
            <a:chExt cx="795912" cy="276999"/>
          </a:xfrm>
        </p:grpSpPr>
        <p:cxnSp>
          <p:nvCxnSpPr>
            <p:cNvPr id="59" name="Gerade Verbindung 58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Ellipse 59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4" name="Ellipse 63"/>
          <p:cNvSpPr/>
          <p:nvPr/>
        </p:nvSpPr>
        <p:spPr>
          <a:xfrm rot="16200000">
            <a:off x="1506724" y="3139636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5" name="Rechteck 64"/>
          <p:cNvSpPr/>
          <p:nvPr/>
        </p:nvSpPr>
        <p:spPr>
          <a:xfrm rot="16200000">
            <a:off x="1571182" y="3236494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7" name="Gruppieren 76"/>
          <p:cNvGrpSpPr/>
          <p:nvPr/>
        </p:nvGrpSpPr>
        <p:grpSpPr>
          <a:xfrm>
            <a:off x="3923928" y="3717030"/>
            <a:ext cx="216024" cy="2592292"/>
            <a:chOff x="3923928" y="3717030"/>
            <a:chExt cx="216024" cy="2592292"/>
          </a:xfrm>
        </p:grpSpPr>
        <p:cxnSp>
          <p:nvCxnSpPr>
            <p:cNvPr id="66" name="Gerade Verbindung 65"/>
            <p:cNvCxnSpPr/>
            <p:nvPr/>
          </p:nvCxnSpPr>
          <p:spPr>
            <a:xfrm flipH="1" flipV="1">
              <a:off x="4139951" y="3717030"/>
              <a:ext cx="1" cy="25922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 flipH="1">
              <a:off x="3923928" y="3717030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>
            <a:xfrm flipH="1">
              <a:off x="3923928" y="4365104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H="1">
              <a:off x="3923928" y="4869158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>
            <a:xfrm flipH="1">
              <a:off x="3923928" y="5445222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uppieren 78"/>
          <p:cNvGrpSpPr/>
          <p:nvPr/>
        </p:nvGrpSpPr>
        <p:grpSpPr>
          <a:xfrm>
            <a:off x="2411760" y="2120117"/>
            <a:ext cx="1515992" cy="1760676"/>
            <a:chOff x="2411760" y="2120117"/>
            <a:chExt cx="1515992" cy="1760676"/>
          </a:xfrm>
        </p:grpSpPr>
        <p:sp>
          <p:nvSpPr>
            <p:cNvPr id="19" name="Textfeld 18"/>
            <p:cNvSpPr txBox="1"/>
            <p:nvPr/>
          </p:nvSpPr>
          <p:spPr>
            <a:xfrm>
              <a:off x="2411760" y="3573016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/>
                <a:t>Fahrmotore</a:t>
              </a:r>
              <a:endParaRPr lang="de-DE" sz="1400" b="1" dirty="0"/>
            </a:p>
          </p:txBody>
        </p:sp>
        <p:grpSp>
          <p:nvGrpSpPr>
            <p:cNvPr id="45" name="Gruppieren 44"/>
            <p:cNvGrpSpPr/>
            <p:nvPr/>
          </p:nvGrpSpPr>
          <p:grpSpPr>
            <a:xfrm>
              <a:off x="2411760" y="2120117"/>
              <a:ext cx="1515992" cy="1400636"/>
              <a:chOff x="3344041" y="1544053"/>
              <a:chExt cx="1515992" cy="1400636"/>
            </a:xfrm>
          </p:grpSpPr>
          <p:sp>
            <p:nvSpPr>
              <p:cNvPr id="41" name="Textfeld 40"/>
              <p:cNvSpPr txBox="1"/>
              <p:nvPr/>
            </p:nvSpPr>
            <p:spPr>
              <a:xfrm>
                <a:off x="3344041" y="1901082"/>
                <a:ext cx="1515991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Hauptschütz</a:t>
                </a:r>
                <a:endParaRPr lang="de-DE" sz="1400" b="1" dirty="0"/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3344042" y="2257127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Schaltwerk</a:t>
                </a:r>
                <a:endParaRPr lang="de-DE" sz="1400" b="1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3344041" y="1544053"/>
                <a:ext cx="1515992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/>
                  <a:t>Richtungswender</a:t>
                </a:r>
                <a:endParaRPr lang="de-DE" sz="1400" b="1" dirty="0"/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3344041" y="2636912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Widerstände</a:t>
                </a:r>
                <a:endParaRPr lang="de-DE" sz="1400" b="1" dirty="0"/>
              </a:p>
            </p:txBody>
          </p:sp>
        </p:grpSp>
        <p:cxnSp>
          <p:nvCxnSpPr>
            <p:cNvPr id="67" name="Gerade Verbindung 66"/>
            <p:cNvCxnSpPr/>
            <p:nvPr/>
          </p:nvCxnSpPr>
          <p:spPr>
            <a:xfrm flipV="1">
              <a:off x="3203848" y="2708920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/>
          </p:nvCxnSpPr>
          <p:spPr>
            <a:xfrm flipV="1">
              <a:off x="3203848" y="3134829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 flipV="1">
              <a:off x="3203848" y="3422861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 flipV="1">
              <a:off x="3203848" y="2414749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Grafik 61" descr="BILD_BAHN_D_SB_BERLIN_477_1999_02 (23)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3" t="8247" r="8001"/>
          <a:stretch/>
        </p:blipFill>
        <p:spPr>
          <a:xfrm>
            <a:off x="4139952" y="620688"/>
            <a:ext cx="2016224" cy="1755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61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3" grpId="0" animBg="1"/>
      <p:bldP spid="33" grpId="0"/>
      <p:bldP spid="40" grpId="0"/>
      <p:bldP spid="49" grpId="0"/>
      <p:bldP spid="64" grpId="0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521" y="1"/>
            <a:ext cx="9958521" cy="688538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5368648" y="548680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Führerstand</a:t>
            </a:r>
            <a:endParaRPr lang="de-DE" sz="1400" b="1" dirty="0"/>
          </a:p>
        </p:txBody>
      </p:sp>
      <p:pic>
        <p:nvPicPr>
          <p:cNvPr id="5" name="Grafik 4" descr="BILD_BAHN_D_SB_BERLIN_475_STRAUSBERG_1991_06 (5)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54" y="0"/>
            <a:ext cx="4603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feld 5"/>
          <p:cNvSpPr txBox="1"/>
          <p:nvPr/>
        </p:nvSpPr>
        <p:spPr>
          <a:xfrm>
            <a:off x="7308304" y="5137447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Telefon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401655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72" name="Ellipse 71"/>
          <p:cNvSpPr/>
          <p:nvPr/>
        </p:nvSpPr>
        <p:spPr>
          <a:xfrm>
            <a:off x="6300192" y="125888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" name="Gerade Verbindung 47"/>
          <p:cNvCxnSpPr/>
          <p:nvPr/>
        </p:nvCxnSpPr>
        <p:spPr>
          <a:xfrm flipH="1">
            <a:off x="4572000" y="1350641"/>
            <a:ext cx="2230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4572000" y="260648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>
            <a:off x="3203848" y="6392361"/>
            <a:ext cx="1308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1--6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54" name="Gruppieren 53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55" name="Gerade Verbindung 54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60" name="Gruppieren 59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87" name="Gerade Verbindung 86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Ellipse 87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9" name="Rechteck 88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1" name="Gruppieren 60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84" name="Gerade Verbindung 83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Ellipse 84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6" name="Rechteck 85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2" name="Gruppieren 61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81" name="Gerade Verbindung 80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Ellipse 81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3" name="Rechteck 82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63" name="Gruppieren 62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78" name="Gerade Verbindung 77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Ellipse 78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0" name="Rechteck 79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64" name="Ellipse 63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Rechteck 64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66" name="Gruppieren 65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67" name="Textfeld 66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68" name="Gruppieren 67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74" name="Textfeld 73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75" name="Textfeld 74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76" name="Textfeld 75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77" name="Textfeld 76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69" name="Gerade Verbindung 68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 Verbindung 69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 Verbindung 70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Gruppieren 6"/>
          <p:cNvGrpSpPr/>
          <p:nvPr/>
        </p:nvGrpSpPr>
        <p:grpSpPr>
          <a:xfrm>
            <a:off x="1619672" y="908720"/>
            <a:ext cx="6338615" cy="595809"/>
            <a:chOff x="1619672" y="908720"/>
            <a:chExt cx="6338615" cy="595809"/>
          </a:xfrm>
        </p:grpSpPr>
        <p:grpSp>
          <p:nvGrpSpPr>
            <p:cNvPr id="6" name="Gruppieren 5"/>
            <p:cNvGrpSpPr/>
            <p:nvPr/>
          </p:nvGrpSpPr>
          <p:grpSpPr>
            <a:xfrm>
              <a:off x="1619672" y="908720"/>
              <a:ext cx="6338615" cy="595809"/>
              <a:chOff x="1619672" y="908720"/>
              <a:chExt cx="6338615" cy="595809"/>
            </a:xfrm>
          </p:grpSpPr>
          <p:grpSp>
            <p:nvGrpSpPr>
              <p:cNvPr id="4" name="Gruppieren 3"/>
              <p:cNvGrpSpPr/>
              <p:nvPr/>
            </p:nvGrpSpPr>
            <p:grpSpPr>
              <a:xfrm>
                <a:off x="1619672" y="908720"/>
                <a:ext cx="6338615" cy="595809"/>
                <a:chOff x="1619672" y="908720"/>
                <a:chExt cx="6338615" cy="595809"/>
              </a:xfrm>
            </p:grpSpPr>
            <p:grpSp>
              <p:nvGrpSpPr>
                <p:cNvPr id="2" name="Gruppieren 1"/>
                <p:cNvGrpSpPr/>
                <p:nvPr/>
              </p:nvGrpSpPr>
              <p:grpSpPr>
                <a:xfrm>
                  <a:off x="1619672" y="908720"/>
                  <a:ext cx="6338615" cy="595809"/>
                  <a:chOff x="1619672" y="908720"/>
                  <a:chExt cx="6338615" cy="595809"/>
                </a:xfrm>
              </p:grpSpPr>
              <p:cxnSp>
                <p:nvCxnSpPr>
                  <p:cNvPr id="31" name="Gerade Verbindung 30"/>
                  <p:cNvCxnSpPr/>
                  <p:nvPr/>
                </p:nvCxnSpPr>
                <p:spPr>
                  <a:xfrm>
                    <a:off x="1619672" y="1052736"/>
                    <a:ext cx="5760640" cy="5516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Rechteck 39"/>
                  <p:cNvSpPr/>
                  <p:nvPr/>
                </p:nvSpPr>
                <p:spPr>
                  <a:xfrm>
                    <a:off x="6372200" y="908720"/>
                    <a:ext cx="108012" cy="276999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cxnSp>
                <p:nvCxnSpPr>
                  <p:cNvPr id="52" name="Gerade Verbindung 51"/>
                  <p:cNvCxnSpPr>
                    <a:endCxn id="50" idx="0"/>
                  </p:cNvCxnSpPr>
                  <p:nvPr/>
                </p:nvCxnSpPr>
                <p:spPr>
                  <a:xfrm>
                    <a:off x="7380312" y="1058252"/>
                    <a:ext cx="0" cy="138500"/>
                  </a:xfrm>
                  <a:prstGeom prst="line">
                    <a:avLst/>
                  </a:pr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Textfeld 49"/>
                  <p:cNvSpPr txBox="1"/>
                  <p:nvPr/>
                </p:nvSpPr>
                <p:spPr>
                  <a:xfrm>
                    <a:off x="6802337" y="1196752"/>
                    <a:ext cx="1155950" cy="307777"/>
                  </a:xfrm>
                  <a:prstGeom prst="rect">
                    <a:avLst/>
                  </a:prstGeom>
                  <a:solidFill>
                    <a:srgbClr val="FF0000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de-DE" sz="1400" b="1" dirty="0" smtClean="0"/>
                      <a:t>Fahrschalter</a:t>
                    </a:r>
                    <a:endParaRPr lang="de-DE" sz="1400" b="1" dirty="0"/>
                  </a:p>
                </p:txBody>
              </p:sp>
            </p:grpSp>
            <p:sp>
              <p:nvSpPr>
                <p:cNvPr id="46" name="Textfeld 45"/>
                <p:cNvSpPr txBox="1"/>
                <p:nvPr/>
              </p:nvSpPr>
              <p:spPr>
                <a:xfrm>
                  <a:off x="5004048" y="1063769"/>
                  <a:ext cx="145046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200" dirty="0" smtClean="0">
                      <a:solidFill>
                        <a:srgbClr val="FF0000"/>
                      </a:solidFill>
                    </a:rPr>
                    <a:t>Steuerstromschalter</a:t>
                  </a:r>
                  <a:endParaRPr lang="de-DE" sz="1200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90" name="Ellipse 89"/>
              <p:cNvSpPr/>
              <p:nvPr/>
            </p:nvSpPr>
            <p:spPr>
              <a:xfrm>
                <a:off x="1691680" y="980728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1" name="Textfeld 90"/>
            <p:cNvSpPr txBox="1"/>
            <p:nvPr/>
          </p:nvSpPr>
          <p:spPr>
            <a:xfrm>
              <a:off x="1763688" y="1063769"/>
              <a:ext cx="15595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Steuerstromsicherung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995936" y="1332490"/>
            <a:ext cx="1368152" cy="522034"/>
            <a:chOff x="3995936" y="1332490"/>
            <a:chExt cx="1368152" cy="522034"/>
          </a:xfrm>
        </p:grpSpPr>
        <p:cxnSp>
          <p:nvCxnSpPr>
            <p:cNvPr id="93" name="Gerade Verbindung 92"/>
            <p:cNvCxnSpPr/>
            <p:nvPr/>
          </p:nvCxnSpPr>
          <p:spPr>
            <a:xfrm>
              <a:off x="4139952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3"/>
            <p:cNvCxnSpPr/>
            <p:nvPr/>
          </p:nvCxnSpPr>
          <p:spPr>
            <a:xfrm flipV="1">
              <a:off x="4139952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hteck 94"/>
            <p:cNvSpPr/>
            <p:nvPr/>
          </p:nvSpPr>
          <p:spPr>
            <a:xfrm>
              <a:off x="3995936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00" name="Gerade Verbindung 99"/>
          <p:cNvCxnSpPr/>
          <p:nvPr/>
        </p:nvCxnSpPr>
        <p:spPr>
          <a:xfrm>
            <a:off x="3059832" y="4437112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/>
          <p:cNvSpPr txBox="1"/>
          <p:nvPr/>
        </p:nvSpPr>
        <p:spPr>
          <a:xfrm>
            <a:off x="2693396" y="1556792"/>
            <a:ext cx="1014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Magnetventil</a:t>
            </a:r>
            <a:endParaRPr lang="de-D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90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1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619672" y="10527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52" name="Gerade Verbindung 51"/>
          <p:cNvCxnSpPr/>
          <p:nvPr/>
        </p:nvCxnSpPr>
        <p:spPr>
          <a:xfrm>
            <a:off x="7380312" y="1058252"/>
            <a:ext cx="0" cy="138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3059832" y="4437112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3059832" y="4869161"/>
            <a:ext cx="1743262" cy="98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3"/>
          <p:cNvCxnSpPr/>
          <p:nvPr/>
        </p:nvCxnSpPr>
        <p:spPr>
          <a:xfrm flipV="1">
            <a:off x="3059832" y="5435351"/>
            <a:ext cx="1766510" cy="9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 Verbindung 69"/>
          <p:cNvCxnSpPr/>
          <p:nvPr/>
        </p:nvCxnSpPr>
        <p:spPr>
          <a:xfrm>
            <a:off x="4788024" y="271681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71" name="Gerade Verbindung 70"/>
          <p:cNvCxnSpPr/>
          <p:nvPr/>
        </p:nvCxnSpPr>
        <p:spPr>
          <a:xfrm flipH="1" flipV="1">
            <a:off x="4788024" y="4434089"/>
            <a:ext cx="720080" cy="30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/>
          <p:cNvSpPr/>
          <p:nvPr/>
        </p:nvSpPr>
        <p:spPr>
          <a:xfrm>
            <a:off x="6300192" y="125888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Textfeld 79"/>
          <p:cNvSpPr txBox="1"/>
          <p:nvPr/>
        </p:nvSpPr>
        <p:spPr>
          <a:xfrm>
            <a:off x="6802337" y="1196752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cxnSp>
        <p:nvCxnSpPr>
          <p:cNvPr id="81" name="Gerade Verbindung 80"/>
          <p:cNvCxnSpPr/>
          <p:nvPr/>
        </p:nvCxnSpPr>
        <p:spPr>
          <a:xfrm flipH="1">
            <a:off x="4572000" y="1350641"/>
            <a:ext cx="2230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hteck 72"/>
          <p:cNvSpPr/>
          <p:nvPr/>
        </p:nvSpPr>
        <p:spPr>
          <a:xfrm>
            <a:off x="6372200" y="908720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5" name="Gerade Verbindung 64"/>
          <p:cNvCxnSpPr/>
          <p:nvPr/>
        </p:nvCxnSpPr>
        <p:spPr>
          <a:xfrm flipV="1">
            <a:off x="7380312" y="759187"/>
            <a:ext cx="0" cy="296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ieren 3"/>
          <p:cNvGrpSpPr/>
          <p:nvPr/>
        </p:nvGrpSpPr>
        <p:grpSpPr>
          <a:xfrm>
            <a:off x="4788025" y="620688"/>
            <a:ext cx="2592287" cy="276999"/>
            <a:chOff x="4788025" y="620688"/>
            <a:chExt cx="2592287" cy="276999"/>
          </a:xfrm>
        </p:grpSpPr>
        <p:sp>
          <p:nvSpPr>
            <p:cNvPr id="40" name="Rechteck 39"/>
            <p:cNvSpPr/>
            <p:nvPr/>
          </p:nvSpPr>
          <p:spPr>
            <a:xfrm>
              <a:off x="6372200" y="620688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" name="Gruppieren 1"/>
            <p:cNvGrpSpPr/>
            <p:nvPr/>
          </p:nvGrpSpPr>
          <p:grpSpPr>
            <a:xfrm>
              <a:off x="4788025" y="692696"/>
              <a:ext cx="2592287" cy="153888"/>
              <a:chOff x="4788025" y="692696"/>
              <a:chExt cx="2592287" cy="153888"/>
            </a:xfrm>
          </p:grpSpPr>
          <p:cxnSp>
            <p:nvCxnSpPr>
              <p:cNvPr id="60" name="Gerade Verbindung 59"/>
              <p:cNvCxnSpPr/>
              <p:nvPr/>
            </p:nvCxnSpPr>
            <p:spPr>
              <a:xfrm flipH="1">
                <a:off x="4788025" y="764704"/>
                <a:ext cx="259228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Ellipse 73"/>
              <p:cNvSpPr/>
              <p:nvPr/>
            </p:nvSpPr>
            <p:spPr>
              <a:xfrm>
                <a:off x="7020272" y="692696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75" name="Gerade Verbindung 74"/>
          <p:cNvCxnSpPr/>
          <p:nvPr/>
        </p:nvCxnSpPr>
        <p:spPr>
          <a:xfrm>
            <a:off x="4572000" y="277198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3203848" y="6392361"/>
            <a:ext cx="1989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1—6          7-12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995936" y="1332490"/>
            <a:ext cx="1368152" cy="522034"/>
            <a:chOff x="3995936" y="1332490"/>
            <a:chExt cx="1368152" cy="522034"/>
          </a:xfrm>
        </p:grpSpPr>
        <p:cxnSp>
          <p:nvCxnSpPr>
            <p:cNvPr id="62" name="Gerade Verbindung 61"/>
            <p:cNvCxnSpPr/>
            <p:nvPr/>
          </p:nvCxnSpPr>
          <p:spPr>
            <a:xfrm>
              <a:off x="4139952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/>
            <p:cNvCxnSpPr/>
            <p:nvPr/>
          </p:nvCxnSpPr>
          <p:spPr>
            <a:xfrm flipV="1">
              <a:off x="4139952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/>
            <p:nvPr/>
          </p:nvSpPr>
          <p:spPr>
            <a:xfrm>
              <a:off x="3995936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7" name="Textfeld 76"/>
          <p:cNvSpPr txBox="1"/>
          <p:nvPr/>
        </p:nvSpPr>
        <p:spPr>
          <a:xfrm>
            <a:off x="2693396" y="1556792"/>
            <a:ext cx="1014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Magnetventil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24" name="Gerade Verbindung 123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hteck 77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7" name="Gruppieren 86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88" name="Gerade Verbindung 87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hteck 88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8" name="Gruppieren 67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69" name="Gerade Verbindung 68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feld 83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85" name="Textfeld 84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91" name="Textfeld 90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92" name="Gruppieren 91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119" name="Gerade Verbindung 118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0" name="Ellipse 119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1" name="Rechteck 120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3" name="Gruppieren 92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115" name="Gerade Verbindung 114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Ellipse 115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8" name="Rechteck 117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4" name="Gruppieren 93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112" name="Gerade Verbindung 111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Ellipse 112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4" name="Rechteck 113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95" name="Gruppieren 94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109" name="Gerade Verbindung 108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Ellipse 109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1" name="Rechteck 110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96" name="Ellipse 95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Rechteck 96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98" name="Gruppieren 97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99" name="Textfeld 98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100" name="Gruppieren 99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105" name="Textfeld 104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106" name="Textfeld 105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107" name="Textfeld 106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108" name="Textfeld 107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101" name="Gerade Verbindung 100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Gerade Verbindung 102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3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Ellipse 121"/>
          <p:cNvSpPr/>
          <p:nvPr/>
        </p:nvSpPr>
        <p:spPr>
          <a:xfrm>
            <a:off x="1691680" y="98072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1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619672" y="10527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2200" y="908720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51"/>
          <p:cNvCxnSpPr>
            <a:endCxn id="50" idx="0"/>
          </p:cNvCxnSpPr>
          <p:nvPr/>
        </p:nvCxnSpPr>
        <p:spPr>
          <a:xfrm>
            <a:off x="7380312" y="1058252"/>
            <a:ext cx="0" cy="138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802337" y="1196752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cxnSp>
        <p:nvCxnSpPr>
          <p:cNvPr id="73" name="Gerade Verbindung 72"/>
          <p:cNvCxnSpPr/>
          <p:nvPr/>
        </p:nvCxnSpPr>
        <p:spPr>
          <a:xfrm>
            <a:off x="4943620" y="271681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555775" y="4581128"/>
            <a:ext cx="2952329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9" name="Gerade Verbindung 108"/>
          <p:cNvCxnSpPr/>
          <p:nvPr/>
        </p:nvCxnSpPr>
        <p:spPr>
          <a:xfrm>
            <a:off x="2555776" y="4437112"/>
            <a:ext cx="0" cy="1384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3203848" y="6392361"/>
            <a:ext cx="1989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1—6          7-12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74" name="Gruppieren 73"/>
          <p:cNvGrpSpPr/>
          <p:nvPr/>
        </p:nvGrpSpPr>
        <p:grpSpPr>
          <a:xfrm>
            <a:off x="3033192" y="277198"/>
            <a:ext cx="4320480" cy="6181655"/>
            <a:chOff x="3033192" y="277198"/>
            <a:chExt cx="4320480" cy="6181655"/>
          </a:xfrm>
        </p:grpSpPr>
        <p:sp>
          <p:nvSpPr>
            <p:cNvPr id="76" name="Ellipse 75"/>
            <p:cNvSpPr/>
            <p:nvPr/>
          </p:nvSpPr>
          <p:spPr>
            <a:xfrm>
              <a:off x="6300192" y="1258888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79" name="Gruppieren 78"/>
            <p:cNvGrpSpPr/>
            <p:nvPr/>
          </p:nvGrpSpPr>
          <p:grpSpPr>
            <a:xfrm>
              <a:off x="3033192" y="277198"/>
              <a:ext cx="4320480" cy="6181655"/>
              <a:chOff x="3059832" y="271681"/>
              <a:chExt cx="4320480" cy="6181655"/>
            </a:xfrm>
          </p:grpSpPr>
          <p:cxnSp>
            <p:nvCxnSpPr>
              <p:cNvPr id="80" name="Gerade Verbindung 79"/>
              <p:cNvCxnSpPr/>
              <p:nvPr/>
            </p:nvCxnSpPr>
            <p:spPr>
              <a:xfrm>
                <a:off x="3059832" y="4437112"/>
                <a:ext cx="15121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Gerade Verbindung 85"/>
              <p:cNvCxnSpPr/>
              <p:nvPr/>
            </p:nvCxnSpPr>
            <p:spPr>
              <a:xfrm>
                <a:off x="3059832" y="4869161"/>
                <a:ext cx="1743262" cy="987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 Verbindung 86"/>
              <p:cNvCxnSpPr/>
              <p:nvPr/>
            </p:nvCxnSpPr>
            <p:spPr>
              <a:xfrm flipV="1">
                <a:off x="3059832" y="5435351"/>
                <a:ext cx="1766510" cy="987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 Verbindung 87"/>
              <p:cNvCxnSpPr/>
              <p:nvPr/>
            </p:nvCxnSpPr>
            <p:spPr>
              <a:xfrm>
                <a:off x="4788024" y="271681"/>
                <a:ext cx="0" cy="617613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 flipH="1" flipV="1">
                <a:off x="4788024" y="4434089"/>
                <a:ext cx="720080" cy="30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/>
              <p:cNvCxnSpPr/>
              <p:nvPr/>
            </p:nvCxnSpPr>
            <p:spPr>
              <a:xfrm flipH="1">
                <a:off x="4572000" y="1350641"/>
                <a:ext cx="223033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Gerade Verbindung 93"/>
              <p:cNvCxnSpPr/>
              <p:nvPr/>
            </p:nvCxnSpPr>
            <p:spPr>
              <a:xfrm flipV="1">
                <a:off x="7380312" y="759187"/>
                <a:ext cx="0" cy="29631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Gerade Verbindung 94"/>
              <p:cNvCxnSpPr/>
              <p:nvPr/>
            </p:nvCxnSpPr>
            <p:spPr>
              <a:xfrm>
                <a:off x="4572000" y="277198"/>
                <a:ext cx="0" cy="617613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7" name="Gerade Verbindung 66"/>
          <p:cNvCxnSpPr/>
          <p:nvPr/>
        </p:nvCxnSpPr>
        <p:spPr>
          <a:xfrm>
            <a:off x="4139952" y="1350641"/>
            <a:ext cx="12241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Gerade Verbindung 67"/>
          <p:cNvCxnSpPr/>
          <p:nvPr/>
        </p:nvCxnSpPr>
        <p:spPr>
          <a:xfrm flipV="1">
            <a:off x="4139952" y="1332490"/>
            <a:ext cx="0" cy="296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hteck 69"/>
          <p:cNvSpPr/>
          <p:nvPr/>
        </p:nvSpPr>
        <p:spPr>
          <a:xfrm>
            <a:off x="3995936" y="1556792"/>
            <a:ext cx="322125" cy="297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6" name="Gruppieren 95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97" name="Gerade Verbindung 96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hteck 97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2" name="Gruppieren 101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03" name="Gerade Verbindung 102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hteck 103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1" name="Gruppieren 80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84" name="Gerade Verbindung 83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feld 84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89" name="Textfeld 88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100" name="Gruppieren 99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131" name="Gerade Verbindung 130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2" name="Ellipse 131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3" name="Rechteck 132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1" name="Gruppieren 100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128" name="Gerade Verbindung 127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Ellipse 128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0" name="Rechteck 129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5" name="Gruppieren 104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125" name="Gerade Verbindung 124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6" name="Ellipse 125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7" name="Rechteck 126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06" name="Gruppieren 105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122" name="Gerade Verbindung 121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Ellipse 122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4" name="Rechteck 123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07" name="Ellipse 106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Rechteck 107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0" name="Gruppieren 109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111" name="Textfeld 110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112" name="Gruppieren 111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118" name="Textfeld 117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119" name="Textfeld 118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120" name="Textfeld 119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121" name="Textfeld 120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113" name="Gerade Verbindung 112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Gerade Verbindung 113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Gerade Verbindung 114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Gerade Verbindung 115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4" name="Ellipse 133"/>
          <p:cNvSpPr/>
          <p:nvPr/>
        </p:nvSpPr>
        <p:spPr>
          <a:xfrm>
            <a:off x="1691680" y="98072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7" name="Gruppieren 136"/>
          <p:cNvGrpSpPr/>
          <p:nvPr/>
        </p:nvGrpSpPr>
        <p:grpSpPr>
          <a:xfrm>
            <a:off x="4788025" y="620688"/>
            <a:ext cx="2592287" cy="276999"/>
            <a:chOff x="4788025" y="620688"/>
            <a:chExt cx="2592287" cy="276999"/>
          </a:xfrm>
        </p:grpSpPr>
        <p:sp>
          <p:nvSpPr>
            <p:cNvPr id="138" name="Rechteck 137"/>
            <p:cNvSpPr/>
            <p:nvPr/>
          </p:nvSpPr>
          <p:spPr>
            <a:xfrm>
              <a:off x="6372200" y="620688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9" name="Gruppieren 138"/>
            <p:cNvGrpSpPr/>
            <p:nvPr/>
          </p:nvGrpSpPr>
          <p:grpSpPr>
            <a:xfrm>
              <a:off x="4788025" y="692696"/>
              <a:ext cx="2592287" cy="153888"/>
              <a:chOff x="4788025" y="692696"/>
              <a:chExt cx="2592287" cy="153888"/>
            </a:xfrm>
          </p:grpSpPr>
          <p:cxnSp>
            <p:nvCxnSpPr>
              <p:cNvPr id="140" name="Gerade Verbindung 139"/>
              <p:cNvCxnSpPr/>
              <p:nvPr/>
            </p:nvCxnSpPr>
            <p:spPr>
              <a:xfrm flipH="1">
                <a:off x="4788025" y="764704"/>
                <a:ext cx="259228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Ellipse 140"/>
              <p:cNvSpPr/>
              <p:nvPr/>
            </p:nvSpPr>
            <p:spPr>
              <a:xfrm>
                <a:off x="7020272" y="692696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619672" y="10527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2200" y="908720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51"/>
          <p:cNvCxnSpPr>
            <a:endCxn id="50" idx="0"/>
          </p:cNvCxnSpPr>
          <p:nvPr/>
        </p:nvCxnSpPr>
        <p:spPr>
          <a:xfrm>
            <a:off x="7380312" y="1058252"/>
            <a:ext cx="0" cy="138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802337" y="1196752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cxnSp>
        <p:nvCxnSpPr>
          <p:cNvPr id="73" name="Gerade Verbindung 72"/>
          <p:cNvCxnSpPr/>
          <p:nvPr/>
        </p:nvCxnSpPr>
        <p:spPr>
          <a:xfrm>
            <a:off x="4943620" y="271681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555775" y="4581128"/>
            <a:ext cx="2952329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5473926" y="536827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Tyfon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473926" y="487903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Wischer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87" name="Gerade Verbindung 86"/>
          <p:cNvCxnSpPr/>
          <p:nvPr/>
        </p:nvCxnSpPr>
        <p:spPr>
          <a:xfrm>
            <a:off x="5148064" y="1705744"/>
            <a:ext cx="0" cy="38114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rade Verbindung 92"/>
          <p:cNvCxnSpPr>
            <a:stCxn id="116" idx="3"/>
          </p:cNvCxnSpPr>
          <p:nvPr/>
        </p:nvCxnSpPr>
        <p:spPr>
          <a:xfrm flipV="1">
            <a:off x="5326173" y="1700808"/>
            <a:ext cx="253939" cy="48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95"/>
          <p:cNvCxnSpPr/>
          <p:nvPr/>
        </p:nvCxnSpPr>
        <p:spPr>
          <a:xfrm>
            <a:off x="5165110" y="5016470"/>
            <a:ext cx="36660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Gerade Verbindung 96"/>
          <p:cNvCxnSpPr/>
          <p:nvPr/>
        </p:nvCxnSpPr>
        <p:spPr>
          <a:xfrm>
            <a:off x="5148064" y="5517232"/>
            <a:ext cx="39978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2555776" y="4437112"/>
            <a:ext cx="0" cy="1384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5004048" y="5805264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8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3203848" y="6392361"/>
            <a:ext cx="1989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1—6          7-12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77" name="Gruppieren 76"/>
          <p:cNvGrpSpPr/>
          <p:nvPr/>
        </p:nvGrpSpPr>
        <p:grpSpPr>
          <a:xfrm>
            <a:off x="3033192" y="277198"/>
            <a:ext cx="4320480" cy="6181655"/>
            <a:chOff x="3033192" y="277198"/>
            <a:chExt cx="4320480" cy="6181655"/>
          </a:xfrm>
        </p:grpSpPr>
        <p:sp>
          <p:nvSpPr>
            <p:cNvPr id="80" name="Ellipse 79"/>
            <p:cNvSpPr/>
            <p:nvPr/>
          </p:nvSpPr>
          <p:spPr>
            <a:xfrm>
              <a:off x="6300192" y="1258888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86" name="Gruppieren 85"/>
            <p:cNvGrpSpPr/>
            <p:nvPr/>
          </p:nvGrpSpPr>
          <p:grpSpPr>
            <a:xfrm>
              <a:off x="3033192" y="277198"/>
              <a:ext cx="4320480" cy="6181655"/>
              <a:chOff x="3059832" y="271681"/>
              <a:chExt cx="4320480" cy="6181655"/>
            </a:xfrm>
          </p:grpSpPr>
          <p:cxnSp>
            <p:nvCxnSpPr>
              <p:cNvPr id="88" name="Gerade Verbindung 87"/>
              <p:cNvCxnSpPr/>
              <p:nvPr/>
            </p:nvCxnSpPr>
            <p:spPr>
              <a:xfrm>
                <a:off x="3059832" y="4437112"/>
                <a:ext cx="151216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Gerade Verbindung 89"/>
              <p:cNvCxnSpPr/>
              <p:nvPr/>
            </p:nvCxnSpPr>
            <p:spPr>
              <a:xfrm>
                <a:off x="3059832" y="4869161"/>
                <a:ext cx="1743262" cy="987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Gerade Verbindung 90"/>
              <p:cNvCxnSpPr/>
              <p:nvPr/>
            </p:nvCxnSpPr>
            <p:spPr>
              <a:xfrm flipV="1">
                <a:off x="3059832" y="5435351"/>
                <a:ext cx="1766510" cy="9874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Gerade Verbindung 91"/>
              <p:cNvCxnSpPr/>
              <p:nvPr/>
            </p:nvCxnSpPr>
            <p:spPr>
              <a:xfrm>
                <a:off x="4788024" y="271681"/>
                <a:ext cx="0" cy="617613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Gerade Verbindung 97"/>
              <p:cNvCxnSpPr/>
              <p:nvPr/>
            </p:nvCxnSpPr>
            <p:spPr>
              <a:xfrm flipH="1" flipV="1">
                <a:off x="4788024" y="4434089"/>
                <a:ext cx="720080" cy="302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Gerade Verbindung 101"/>
              <p:cNvCxnSpPr/>
              <p:nvPr/>
            </p:nvCxnSpPr>
            <p:spPr>
              <a:xfrm flipH="1">
                <a:off x="4572000" y="1350641"/>
                <a:ext cx="223033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Gerade Verbindung 103"/>
              <p:cNvCxnSpPr/>
              <p:nvPr/>
            </p:nvCxnSpPr>
            <p:spPr>
              <a:xfrm flipV="1">
                <a:off x="7380312" y="759187"/>
                <a:ext cx="0" cy="29631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Gerade Verbindung 104"/>
              <p:cNvCxnSpPr/>
              <p:nvPr/>
            </p:nvCxnSpPr>
            <p:spPr>
              <a:xfrm>
                <a:off x="4572000" y="277198"/>
                <a:ext cx="0" cy="6176138"/>
              </a:xfrm>
              <a:prstGeom prst="line">
                <a:avLst/>
              </a:prstGeom>
              <a:ln w="381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" name="Gruppieren 113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15" name="Gerade Verbindung 114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Rechteck 115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19" name="Gerade Verbindung 118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21" name="Gerade Verbindung 120"/>
          <p:cNvCxnSpPr>
            <a:endCxn id="117" idx="1"/>
          </p:cNvCxnSpPr>
          <p:nvPr/>
        </p:nvCxnSpPr>
        <p:spPr>
          <a:xfrm>
            <a:off x="5317510" y="2276872"/>
            <a:ext cx="167148" cy="302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Gruppieren 88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94" name="Gerade Verbindung 93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feld 94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100" name="Textfeld 99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101" name="Textfeld 100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112" name="Gruppieren 111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147" name="Gerade Verbindung 146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Ellipse 147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9" name="Rechteck 148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2" name="Gruppieren 121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144" name="Gerade Verbindung 143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Ellipse 144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6" name="Rechteck 145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3" name="Gruppieren 122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141" name="Gerade Verbindung 140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Ellipse 141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3" name="Rechteck 142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4" name="Gruppieren 123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138" name="Gerade Verbindung 137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Ellipse 138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0" name="Rechteck 139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5" name="Ellipse 124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6" name="Rechteck 125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7" name="Gruppieren 126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128" name="Textfeld 127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129" name="Gruppieren 128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134" name="Textfeld 133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135" name="Textfeld 134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136" name="Textfeld 135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137" name="Textfeld 136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130" name="Gerade Verbindung 129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Gerade Verbindung 130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Gerade Verbindung 131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Gerade Verbindung 132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0" name="Ellipse 149"/>
          <p:cNvSpPr/>
          <p:nvPr/>
        </p:nvSpPr>
        <p:spPr>
          <a:xfrm>
            <a:off x="1691680" y="98072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2" name="Gruppieren 151"/>
          <p:cNvGrpSpPr/>
          <p:nvPr/>
        </p:nvGrpSpPr>
        <p:grpSpPr>
          <a:xfrm>
            <a:off x="4788025" y="620688"/>
            <a:ext cx="2592287" cy="276999"/>
            <a:chOff x="4788025" y="620688"/>
            <a:chExt cx="2592287" cy="276999"/>
          </a:xfrm>
        </p:grpSpPr>
        <p:sp>
          <p:nvSpPr>
            <p:cNvPr id="153" name="Rechteck 152"/>
            <p:cNvSpPr/>
            <p:nvPr/>
          </p:nvSpPr>
          <p:spPr>
            <a:xfrm>
              <a:off x="6372200" y="620688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4" name="Gruppieren 153"/>
            <p:cNvGrpSpPr/>
            <p:nvPr/>
          </p:nvGrpSpPr>
          <p:grpSpPr>
            <a:xfrm>
              <a:off x="4788025" y="692696"/>
              <a:ext cx="2592287" cy="153888"/>
              <a:chOff x="4788025" y="692696"/>
              <a:chExt cx="2592287" cy="153888"/>
            </a:xfrm>
          </p:grpSpPr>
          <p:cxnSp>
            <p:nvCxnSpPr>
              <p:cNvPr id="155" name="Gerade Verbindung 154"/>
              <p:cNvCxnSpPr/>
              <p:nvPr/>
            </p:nvCxnSpPr>
            <p:spPr>
              <a:xfrm flipH="1">
                <a:off x="4788025" y="764704"/>
                <a:ext cx="259228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Ellipse 155"/>
              <p:cNvSpPr/>
              <p:nvPr/>
            </p:nvSpPr>
            <p:spPr>
              <a:xfrm>
                <a:off x="7020272" y="692696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103" name="Gerade Verbindung 102"/>
          <p:cNvCxnSpPr/>
          <p:nvPr/>
        </p:nvCxnSpPr>
        <p:spPr>
          <a:xfrm>
            <a:off x="4355976" y="1628800"/>
            <a:ext cx="587644" cy="1122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Gruppieren 150"/>
          <p:cNvGrpSpPr/>
          <p:nvPr/>
        </p:nvGrpSpPr>
        <p:grpSpPr>
          <a:xfrm>
            <a:off x="4067944" y="1332490"/>
            <a:ext cx="1368152" cy="522034"/>
            <a:chOff x="3203848" y="1332490"/>
            <a:chExt cx="1368152" cy="522034"/>
          </a:xfrm>
        </p:grpSpPr>
        <p:cxnSp>
          <p:nvCxnSpPr>
            <p:cNvPr id="160" name="Gerade Verbindung 159"/>
            <p:cNvCxnSpPr/>
            <p:nvPr/>
          </p:nvCxnSpPr>
          <p:spPr>
            <a:xfrm>
              <a:off x="3347864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Gerade Verbindung 160"/>
            <p:cNvCxnSpPr/>
            <p:nvPr/>
          </p:nvCxnSpPr>
          <p:spPr>
            <a:xfrm flipV="1">
              <a:off x="3347864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hteck 161"/>
            <p:cNvSpPr/>
            <p:nvPr/>
          </p:nvSpPr>
          <p:spPr>
            <a:xfrm>
              <a:off x="32038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63" name="Gerade Verbindung 162"/>
          <p:cNvCxnSpPr/>
          <p:nvPr/>
        </p:nvCxnSpPr>
        <p:spPr>
          <a:xfrm>
            <a:off x="4229007" y="1844824"/>
            <a:ext cx="9958" cy="114242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Gerade Verbindung 163"/>
          <p:cNvCxnSpPr/>
          <p:nvPr/>
        </p:nvCxnSpPr>
        <p:spPr>
          <a:xfrm>
            <a:off x="3912348" y="226565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Gerade Verbindung 164"/>
          <p:cNvCxnSpPr/>
          <p:nvPr/>
        </p:nvCxnSpPr>
        <p:spPr>
          <a:xfrm>
            <a:off x="3923928" y="263691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Gerade Verbindung 165"/>
          <p:cNvCxnSpPr/>
          <p:nvPr/>
        </p:nvCxnSpPr>
        <p:spPr>
          <a:xfrm>
            <a:off x="3952673" y="2987079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619672" y="10527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2200" y="908720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51"/>
          <p:cNvCxnSpPr>
            <a:endCxn id="50" idx="0"/>
          </p:cNvCxnSpPr>
          <p:nvPr/>
        </p:nvCxnSpPr>
        <p:spPr>
          <a:xfrm>
            <a:off x="7355910" y="1058252"/>
            <a:ext cx="0" cy="138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777935" y="1196752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cxnSp>
        <p:nvCxnSpPr>
          <p:cNvPr id="73" name="Gerade Verbindung 72"/>
          <p:cNvCxnSpPr/>
          <p:nvPr/>
        </p:nvCxnSpPr>
        <p:spPr>
          <a:xfrm>
            <a:off x="4943620" y="271681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555775" y="4581128"/>
            <a:ext cx="2952329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5473926" y="536827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Tyfon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473926" y="487903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Wischer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 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2555776" y="4437112"/>
            <a:ext cx="0" cy="1384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feld 78"/>
          <p:cNvSpPr txBox="1"/>
          <p:nvPr/>
        </p:nvSpPr>
        <p:spPr>
          <a:xfrm>
            <a:off x="5004048" y="5805264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8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0" name="Textfeld 79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1" name="Textfeld 80"/>
          <p:cNvSpPr txBox="1"/>
          <p:nvPr/>
        </p:nvSpPr>
        <p:spPr>
          <a:xfrm>
            <a:off x="3203848" y="6392361"/>
            <a:ext cx="1989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1—6          7-12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89" name="Ellipse 88"/>
          <p:cNvSpPr/>
          <p:nvPr/>
        </p:nvSpPr>
        <p:spPr>
          <a:xfrm>
            <a:off x="6300192" y="125888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2" name="Gerade Verbindung 91"/>
          <p:cNvCxnSpPr/>
          <p:nvPr/>
        </p:nvCxnSpPr>
        <p:spPr>
          <a:xfrm>
            <a:off x="3033192" y="4442629"/>
            <a:ext cx="1512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94"/>
          <p:cNvCxnSpPr/>
          <p:nvPr/>
        </p:nvCxnSpPr>
        <p:spPr>
          <a:xfrm>
            <a:off x="3033192" y="4874678"/>
            <a:ext cx="1743262" cy="98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Gerade Verbindung 97"/>
          <p:cNvCxnSpPr/>
          <p:nvPr/>
        </p:nvCxnSpPr>
        <p:spPr>
          <a:xfrm flipV="1">
            <a:off x="3033192" y="5440868"/>
            <a:ext cx="1766510" cy="9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Gerade Verbindung 101"/>
          <p:cNvCxnSpPr/>
          <p:nvPr/>
        </p:nvCxnSpPr>
        <p:spPr>
          <a:xfrm>
            <a:off x="4761384" y="277198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109"/>
          <p:cNvCxnSpPr/>
          <p:nvPr/>
        </p:nvCxnSpPr>
        <p:spPr>
          <a:xfrm flipH="1" flipV="1">
            <a:off x="4761384" y="4439606"/>
            <a:ext cx="720080" cy="302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110"/>
          <p:cNvCxnSpPr/>
          <p:nvPr/>
        </p:nvCxnSpPr>
        <p:spPr>
          <a:xfrm flipH="1">
            <a:off x="4545360" y="1356158"/>
            <a:ext cx="2230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112"/>
          <p:cNvCxnSpPr/>
          <p:nvPr/>
        </p:nvCxnSpPr>
        <p:spPr>
          <a:xfrm flipV="1">
            <a:off x="7353672" y="764704"/>
            <a:ext cx="0" cy="2963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>
            <a:off x="4545360" y="282715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Gruppieren 117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19" name="Gerade Verbindung 118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hteck 119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22" name="Gerade Verbindung 121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hteck 123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32" name="Gerade Verbindung 131"/>
          <p:cNvCxnSpPr/>
          <p:nvPr/>
        </p:nvCxnSpPr>
        <p:spPr>
          <a:xfrm>
            <a:off x="5148064" y="1705744"/>
            <a:ext cx="0" cy="38114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>
            <a:stCxn id="138" idx="3"/>
          </p:cNvCxnSpPr>
          <p:nvPr/>
        </p:nvCxnSpPr>
        <p:spPr>
          <a:xfrm flipV="1">
            <a:off x="5326173" y="1700808"/>
            <a:ext cx="253939" cy="48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/>
          <p:cNvCxnSpPr/>
          <p:nvPr/>
        </p:nvCxnSpPr>
        <p:spPr>
          <a:xfrm>
            <a:off x="5165110" y="5016470"/>
            <a:ext cx="36660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/>
          <p:nvPr/>
        </p:nvCxnSpPr>
        <p:spPr>
          <a:xfrm>
            <a:off x="5148064" y="5517232"/>
            <a:ext cx="39978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uppieren 135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37" name="Gerade Verbindung 136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hteck 137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9" name="Gruppieren 138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40" name="Gerade Verbindung 139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42" name="Gerade Verbindung 141"/>
          <p:cNvCxnSpPr/>
          <p:nvPr/>
        </p:nvCxnSpPr>
        <p:spPr>
          <a:xfrm>
            <a:off x="5317510" y="2276872"/>
            <a:ext cx="167148" cy="302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Gerade Verbindung 154"/>
          <p:cNvCxnSpPr/>
          <p:nvPr/>
        </p:nvCxnSpPr>
        <p:spPr>
          <a:xfrm>
            <a:off x="4355976" y="1628800"/>
            <a:ext cx="587644" cy="1122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6" name="Gruppieren 155"/>
          <p:cNvGrpSpPr/>
          <p:nvPr/>
        </p:nvGrpSpPr>
        <p:grpSpPr>
          <a:xfrm>
            <a:off x="4067944" y="1332490"/>
            <a:ext cx="1368152" cy="522034"/>
            <a:chOff x="3203848" y="1332490"/>
            <a:chExt cx="1368152" cy="522034"/>
          </a:xfrm>
        </p:grpSpPr>
        <p:cxnSp>
          <p:nvCxnSpPr>
            <p:cNvPr id="158" name="Gerade Verbindung 157"/>
            <p:cNvCxnSpPr/>
            <p:nvPr/>
          </p:nvCxnSpPr>
          <p:spPr>
            <a:xfrm>
              <a:off x="3347864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Gerade Verbindung 158"/>
            <p:cNvCxnSpPr/>
            <p:nvPr/>
          </p:nvCxnSpPr>
          <p:spPr>
            <a:xfrm flipV="1">
              <a:off x="3347864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hteck 159"/>
            <p:cNvSpPr/>
            <p:nvPr/>
          </p:nvSpPr>
          <p:spPr>
            <a:xfrm>
              <a:off x="32038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57" name="Gerade Verbindung 156"/>
          <p:cNvCxnSpPr/>
          <p:nvPr/>
        </p:nvCxnSpPr>
        <p:spPr>
          <a:xfrm>
            <a:off x="4229007" y="1844824"/>
            <a:ext cx="9958" cy="114242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Gruppieren 96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105" name="Gerade Verbindung 104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feld 105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116" name="Textfeld 115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125" name="Textfeld 124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126" name="Textfeld 125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127" name="Gruppieren 126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172" name="Gerade Verbindung 171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Ellipse 172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4" name="Rechteck 173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8" name="Gruppieren 127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169" name="Gerade Verbindung 168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Ellipse 169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1" name="Rechteck 170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29" name="Gruppieren 128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166" name="Gerade Verbindung 165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Ellipse 166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8" name="Rechteck 167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0" name="Gruppieren 129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163" name="Gerade Verbindung 162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Ellipse 163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5" name="Rechteck 164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3" name="Ellipse 142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4" name="Rechteck 143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45" name="Gruppieren 144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146" name="Textfeld 145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147" name="Gruppieren 146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152" name="Textfeld 151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153" name="Textfeld 152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161" name="Textfeld 160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162" name="Textfeld 161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148" name="Gerade Verbindung 147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Gerade Verbindung 148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Gerade Verbindung 149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Gerade Verbindung 150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5" name="Ellipse 174"/>
          <p:cNvSpPr/>
          <p:nvPr/>
        </p:nvSpPr>
        <p:spPr>
          <a:xfrm>
            <a:off x="1691680" y="98072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8" name="Gruppieren 177"/>
          <p:cNvGrpSpPr/>
          <p:nvPr/>
        </p:nvGrpSpPr>
        <p:grpSpPr>
          <a:xfrm>
            <a:off x="4788025" y="620688"/>
            <a:ext cx="2592287" cy="276999"/>
            <a:chOff x="4788025" y="620688"/>
            <a:chExt cx="2592287" cy="276999"/>
          </a:xfrm>
        </p:grpSpPr>
        <p:sp>
          <p:nvSpPr>
            <p:cNvPr id="179" name="Rechteck 178"/>
            <p:cNvSpPr/>
            <p:nvPr/>
          </p:nvSpPr>
          <p:spPr>
            <a:xfrm>
              <a:off x="6372200" y="620688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0" name="Gruppieren 179"/>
            <p:cNvGrpSpPr/>
            <p:nvPr/>
          </p:nvGrpSpPr>
          <p:grpSpPr>
            <a:xfrm>
              <a:off x="4788025" y="692696"/>
              <a:ext cx="2592287" cy="153888"/>
              <a:chOff x="4788025" y="692696"/>
              <a:chExt cx="2592287" cy="153888"/>
            </a:xfrm>
          </p:grpSpPr>
          <p:cxnSp>
            <p:nvCxnSpPr>
              <p:cNvPr id="181" name="Gerade Verbindung 180"/>
              <p:cNvCxnSpPr/>
              <p:nvPr/>
            </p:nvCxnSpPr>
            <p:spPr>
              <a:xfrm flipH="1">
                <a:off x="4788025" y="764704"/>
                <a:ext cx="259228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Ellipse 181"/>
              <p:cNvSpPr/>
              <p:nvPr/>
            </p:nvSpPr>
            <p:spPr>
              <a:xfrm>
                <a:off x="7020272" y="692696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176" name="Gerade Verbindung 175"/>
          <p:cNvCxnSpPr/>
          <p:nvPr/>
        </p:nvCxnSpPr>
        <p:spPr>
          <a:xfrm>
            <a:off x="3912348" y="226565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Gerade Verbindung 176"/>
          <p:cNvCxnSpPr/>
          <p:nvPr/>
        </p:nvCxnSpPr>
        <p:spPr>
          <a:xfrm>
            <a:off x="3923928" y="263691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Gerade Verbindung 185"/>
          <p:cNvCxnSpPr/>
          <p:nvPr/>
        </p:nvCxnSpPr>
        <p:spPr>
          <a:xfrm>
            <a:off x="3952673" y="2987079"/>
            <a:ext cx="286292" cy="173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452320" y="3933056"/>
            <a:ext cx="1440160" cy="307777"/>
            <a:chOff x="7452320" y="5425479"/>
            <a:chExt cx="1440160" cy="307777"/>
          </a:xfrm>
        </p:grpSpPr>
        <p:sp>
          <p:nvSpPr>
            <p:cNvPr id="122" name="Textfeld 121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Notbremse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Gerade Verbindung 123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266" y="8270"/>
            <a:ext cx="1780182" cy="23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7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7452320" y="4921423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Fahrsperre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79" name="Gerade Verbindung 78"/>
          <p:cNvCxnSpPr/>
          <p:nvPr/>
        </p:nvCxnSpPr>
        <p:spPr>
          <a:xfrm>
            <a:off x="8604448" y="5075312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452320" y="3933056"/>
            <a:ext cx="1440160" cy="307777"/>
            <a:chOff x="7452320" y="5425479"/>
            <a:chExt cx="1440160" cy="307777"/>
          </a:xfrm>
        </p:grpSpPr>
        <p:sp>
          <p:nvSpPr>
            <p:cNvPr id="122" name="Textfeld 121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Notbremse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Gerade Verbindung 123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88032"/>
            <a:ext cx="2923401" cy="3429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827294"/>
            <a:ext cx="3995936" cy="276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7452320" y="4921423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Fahrsperre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452320" y="5425479"/>
            <a:ext cx="1440160" cy="307777"/>
            <a:chOff x="7452320" y="5425479"/>
            <a:chExt cx="1440160" cy="307777"/>
          </a:xfrm>
        </p:grpSpPr>
        <p:sp>
          <p:nvSpPr>
            <p:cNvPr id="76" name="Textfeld 75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1"/>
                  </a:solidFill>
                </a:rPr>
                <a:t>Sifa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7" name="Gerade Verbindung 76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Gerade Verbindung 78"/>
          <p:cNvCxnSpPr/>
          <p:nvPr/>
        </p:nvCxnSpPr>
        <p:spPr>
          <a:xfrm>
            <a:off x="8604448" y="5075312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feld 88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452320" y="3933056"/>
            <a:ext cx="1440160" cy="307777"/>
            <a:chOff x="7452320" y="5425479"/>
            <a:chExt cx="1440160" cy="307777"/>
          </a:xfrm>
        </p:grpSpPr>
        <p:sp>
          <p:nvSpPr>
            <p:cNvPr id="122" name="Textfeld 121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Notbremse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Gerade Verbindung 123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45" y="4839918"/>
            <a:ext cx="4939131" cy="19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>
            <a:off x="1619672" y="10527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612458" y="620688"/>
            <a:ext cx="955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6372200" y="908720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2" name="Gerade Verbindung 51"/>
          <p:cNvCxnSpPr>
            <a:endCxn id="50" idx="0"/>
          </p:cNvCxnSpPr>
          <p:nvPr/>
        </p:nvCxnSpPr>
        <p:spPr>
          <a:xfrm>
            <a:off x="7378401" y="1038507"/>
            <a:ext cx="0" cy="1385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feld 49"/>
          <p:cNvSpPr txBox="1"/>
          <p:nvPr/>
        </p:nvSpPr>
        <p:spPr>
          <a:xfrm>
            <a:off x="6800426" y="1177007"/>
            <a:ext cx="115595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  <a:endParaRPr lang="de-DE" sz="1400" b="1" dirty="0"/>
          </a:p>
        </p:txBody>
      </p:sp>
      <p:cxnSp>
        <p:nvCxnSpPr>
          <p:cNvPr id="73" name="Gerade Verbindung 72"/>
          <p:cNvCxnSpPr/>
          <p:nvPr/>
        </p:nvCxnSpPr>
        <p:spPr>
          <a:xfrm>
            <a:off x="4943620" y="271681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555775" y="4581128"/>
            <a:ext cx="2952329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5473926" y="536827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Tyfon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473926" y="487903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Wischer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2555776" y="4437112"/>
            <a:ext cx="0" cy="1384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7452320" y="4921423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Fahrsperre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452320" y="5425479"/>
            <a:ext cx="1440160" cy="307777"/>
            <a:chOff x="7452320" y="5425479"/>
            <a:chExt cx="1440160" cy="307777"/>
          </a:xfrm>
        </p:grpSpPr>
        <p:sp>
          <p:nvSpPr>
            <p:cNvPr id="76" name="Textfeld 75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1"/>
                  </a:solidFill>
                </a:rPr>
                <a:t>Sifa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7" name="Gerade Verbindung 76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Gerade Verbindung 78"/>
          <p:cNvCxnSpPr/>
          <p:nvPr/>
        </p:nvCxnSpPr>
        <p:spPr>
          <a:xfrm>
            <a:off x="8604448" y="5075312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>
          <a:xfrm>
            <a:off x="5004048" y="5805264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8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3203848" y="6392361"/>
            <a:ext cx="1989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1—6          7-12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6372200" y="620688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Ellipse 93"/>
          <p:cNvSpPr/>
          <p:nvPr/>
        </p:nvSpPr>
        <p:spPr>
          <a:xfrm>
            <a:off x="6300192" y="125888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Ellipse 94"/>
          <p:cNvSpPr/>
          <p:nvPr/>
        </p:nvSpPr>
        <p:spPr>
          <a:xfrm>
            <a:off x="7020272" y="692696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8" name="Gruppieren 97"/>
          <p:cNvGrpSpPr/>
          <p:nvPr/>
        </p:nvGrpSpPr>
        <p:grpSpPr>
          <a:xfrm>
            <a:off x="3033192" y="277198"/>
            <a:ext cx="4320480" cy="6181655"/>
            <a:chOff x="3059832" y="271681"/>
            <a:chExt cx="4320480" cy="6181655"/>
          </a:xfrm>
        </p:grpSpPr>
        <p:cxnSp>
          <p:nvCxnSpPr>
            <p:cNvPr id="102" name="Gerade Verbindung 101"/>
            <p:cNvCxnSpPr/>
            <p:nvPr/>
          </p:nvCxnSpPr>
          <p:spPr>
            <a:xfrm>
              <a:off x="3059832" y="4437112"/>
              <a:ext cx="151216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>
              <a:off x="3059832" y="4869161"/>
              <a:ext cx="1743262" cy="98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 flipV="1">
              <a:off x="3059832" y="5435351"/>
              <a:ext cx="1766510" cy="98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>
              <a:off x="4788024" y="271681"/>
              <a:ext cx="0" cy="617613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/>
            <p:nvPr/>
          </p:nvCxnSpPr>
          <p:spPr>
            <a:xfrm flipH="1" flipV="1">
              <a:off x="4788024" y="4434089"/>
              <a:ext cx="720080" cy="30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/>
            <p:cNvCxnSpPr/>
            <p:nvPr/>
          </p:nvCxnSpPr>
          <p:spPr>
            <a:xfrm flipH="1">
              <a:off x="4572000" y="1350641"/>
              <a:ext cx="223033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/>
            <p:cNvCxnSpPr/>
            <p:nvPr/>
          </p:nvCxnSpPr>
          <p:spPr>
            <a:xfrm flipH="1">
              <a:off x="4788025" y="764704"/>
              <a:ext cx="259228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117"/>
            <p:cNvCxnSpPr/>
            <p:nvPr/>
          </p:nvCxnSpPr>
          <p:spPr>
            <a:xfrm flipV="1">
              <a:off x="7380312" y="759187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118"/>
            <p:cNvCxnSpPr/>
            <p:nvPr/>
          </p:nvCxnSpPr>
          <p:spPr>
            <a:xfrm>
              <a:off x="4572000" y="277198"/>
              <a:ext cx="0" cy="617613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0" name="Textfeld 119"/>
          <p:cNvSpPr txBox="1"/>
          <p:nvPr/>
        </p:nvSpPr>
        <p:spPr>
          <a:xfrm>
            <a:off x="2909420" y="1556792"/>
            <a:ext cx="1014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Magnetventil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452320" y="3933056"/>
            <a:ext cx="1440160" cy="307777"/>
            <a:chOff x="7452320" y="5425479"/>
            <a:chExt cx="1440160" cy="307777"/>
          </a:xfrm>
        </p:grpSpPr>
        <p:sp>
          <p:nvSpPr>
            <p:cNvPr id="122" name="Textfeld 121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Notbremse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Gerade Verbindung 123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uppieren 124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26" name="Gerade Verbindung 125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Rechteck 126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8" name="Gruppieren 127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29" name="Gerade Verbindung 128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hteck 129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32" name="Gerade Verbindung 131"/>
          <p:cNvCxnSpPr/>
          <p:nvPr/>
        </p:nvCxnSpPr>
        <p:spPr>
          <a:xfrm>
            <a:off x="5148064" y="1705744"/>
            <a:ext cx="0" cy="38114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>
            <a:stCxn id="138" idx="3"/>
          </p:cNvCxnSpPr>
          <p:nvPr/>
        </p:nvCxnSpPr>
        <p:spPr>
          <a:xfrm flipV="1">
            <a:off x="5326173" y="1700808"/>
            <a:ext cx="253939" cy="48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/>
          <p:cNvCxnSpPr/>
          <p:nvPr/>
        </p:nvCxnSpPr>
        <p:spPr>
          <a:xfrm>
            <a:off x="5165110" y="5016470"/>
            <a:ext cx="36660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/>
          <p:nvPr/>
        </p:nvCxnSpPr>
        <p:spPr>
          <a:xfrm>
            <a:off x="5148064" y="5517232"/>
            <a:ext cx="39978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uppieren 135"/>
          <p:cNvGrpSpPr/>
          <p:nvPr/>
        </p:nvGrpSpPr>
        <p:grpSpPr>
          <a:xfrm>
            <a:off x="4803094" y="1556792"/>
            <a:ext cx="523079" cy="297732"/>
            <a:chOff x="4803094" y="1556792"/>
            <a:chExt cx="523079" cy="297732"/>
          </a:xfrm>
        </p:grpSpPr>
        <p:cxnSp>
          <p:nvCxnSpPr>
            <p:cNvPr id="137" name="Gerade Verbindung 136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hteck 137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39" name="Gruppieren 138"/>
          <p:cNvGrpSpPr/>
          <p:nvPr/>
        </p:nvGrpSpPr>
        <p:grpSpPr>
          <a:xfrm>
            <a:off x="4788024" y="2123156"/>
            <a:ext cx="523079" cy="297732"/>
            <a:chOff x="4803094" y="1556792"/>
            <a:chExt cx="523079" cy="297732"/>
          </a:xfrm>
        </p:grpSpPr>
        <p:cxnSp>
          <p:nvCxnSpPr>
            <p:cNvPr id="140" name="Gerade Verbindung 139"/>
            <p:cNvCxnSpPr/>
            <p:nvPr/>
          </p:nvCxnSpPr>
          <p:spPr>
            <a:xfrm flipH="1" flipV="1">
              <a:off x="4803094" y="1710681"/>
              <a:ext cx="195169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hteck 140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42" name="Gerade Verbindung 141"/>
          <p:cNvCxnSpPr/>
          <p:nvPr/>
        </p:nvCxnSpPr>
        <p:spPr>
          <a:xfrm>
            <a:off x="5317510" y="2276872"/>
            <a:ext cx="167148" cy="302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feld 166"/>
          <p:cNvSpPr txBox="1"/>
          <p:nvPr/>
        </p:nvSpPr>
        <p:spPr>
          <a:xfrm>
            <a:off x="6444208" y="476672"/>
            <a:ext cx="68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Schalter</a:t>
            </a:r>
            <a:endParaRPr lang="de-DE" sz="1200" dirty="0">
              <a:solidFill>
                <a:srgbClr val="FF0000"/>
              </a:solidFill>
            </a:endParaRPr>
          </a:p>
        </p:txBody>
      </p:sp>
      <p:grpSp>
        <p:nvGrpSpPr>
          <p:cNvPr id="145" name="Gruppieren 144"/>
          <p:cNvGrpSpPr/>
          <p:nvPr/>
        </p:nvGrpSpPr>
        <p:grpSpPr>
          <a:xfrm>
            <a:off x="901872" y="404664"/>
            <a:ext cx="3025880" cy="5184576"/>
            <a:chOff x="901872" y="404664"/>
            <a:chExt cx="3025880" cy="5184576"/>
          </a:xfrm>
        </p:grpSpPr>
        <p:cxnSp>
          <p:nvCxnSpPr>
            <p:cNvPr id="146" name="Gerade Verbindung 145"/>
            <p:cNvCxnSpPr/>
            <p:nvPr/>
          </p:nvCxnSpPr>
          <p:spPr>
            <a:xfrm>
              <a:off x="1619672" y="404664"/>
              <a:ext cx="0" cy="50306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feld 146"/>
            <p:cNvSpPr txBox="1"/>
            <p:nvPr/>
          </p:nvSpPr>
          <p:spPr>
            <a:xfrm>
              <a:off x="2411761" y="4201343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Kompressor</a:t>
              </a:r>
              <a:endParaRPr lang="de-DE" sz="1400" b="1" dirty="0"/>
            </a:p>
          </p:txBody>
        </p:sp>
        <p:sp>
          <p:nvSpPr>
            <p:cNvPr id="148" name="Textfeld 147"/>
            <p:cNvSpPr txBox="1"/>
            <p:nvPr/>
          </p:nvSpPr>
          <p:spPr>
            <a:xfrm>
              <a:off x="2411761" y="4725144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Licht</a:t>
              </a:r>
              <a:endParaRPr lang="de-DE" sz="1400" b="1" dirty="0"/>
            </a:p>
          </p:txBody>
        </p:sp>
        <p:sp>
          <p:nvSpPr>
            <p:cNvPr id="149" name="Textfeld 148"/>
            <p:cNvSpPr txBox="1"/>
            <p:nvPr/>
          </p:nvSpPr>
          <p:spPr>
            <a:xfrm>
              <a:off x="2411760" y="5281463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Heizung</a:t>
              </a:r>
              <a:endParaRPr lang="de-DE" sz="1400" b="1" dirty="0"/>
            </a:p>
          </p:txBody>
        </p:sp>
        <p:sp>
          <p:nvSpPr>
            <p:cNvPr id="150" name="Textfeld 149"/>
            <p:cNvSpPr txBox="1"/>
            <p:nvPr/>
          </p:nvSpPr>
          <p:spPr>
            <a:xfrm>
              <a:off x="901872" y="563930"/>
              <a:ext cx="143560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r>
                <a:rPr lang="de-DE" sz="1400" b="1" dirty="0" smtClean="0"/>
                <a:t>Stromabnehmer</a:t>
              </a:r>
              <a:endParaRPr lang="de-DE" sz="1400" b="1" dirty="0"/>
            </a:p>
          </p:txBody>
        </p:sp>
        <p:grpSp>
          <p:nvGrpSpPr>
            <p:cNvPr id="151" name="Gruppieren 150"/>
            <p:cNvGrpSpPr/>
            <p:nvPr/>
          </p:nvGrpSpPr>
          <p:grpSpPr>
            <a:xfrm>
              <a:off x="1615848" y="2132856"/>
              <a:ext cx="795912" cy="276999"/>
              <a:chOff x="1615848" y="2132856"/>
              <a:chExt cx="795912" cy="276999"/>
            </a:xfrm>
          </p:grpSpPr>
          <p:cxnSp>
            <p:nvCxnSpPr>
              <p:cNvPr id="185" name="Gerade Verbindung 184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6" name="Ellipse 185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7" name="Rechteck 186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2" name="Gruppieren 151"/>
            <p:cNvGrpSpPr/>
            <p:nvPr/>
          </p:nvGrpSpPr>
          <p:grpSpPr>
            <a:xfrm>
              <a:off x="1615848" y="4725144"/>
              <a:ext cx="795912" cy="276999"/>
              <a:chOff x="1615848" y="2132856"/>
              <a:chExt cx="795912" cy="276999"/>
            </a:xfrm>
          </p:grpSpPr>
          <p:cxnSp>
            <p:nvCxnSpPr>
              <p:cNvPr id="182" name="Gerade Verbindung 181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Ellipse 182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4" name="Rechteck 183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3" name="Gruppieren 152"/>
            <p:cNvGrpSpPr/>
            <p:nvPr/>
          </p:nvGrpSpPr>
          <p:grpSpPr>
            <a:xfrm>
              <a:off x="1619672" y="5312241"/>
              <a:ext cx="795912" cy="276999"/>
              <a:chOff x="1615848" y="2132856"/>
              <a:chExt cx="795912" cy="276999"/>
            </a:xfrm>
          </p:grpSpPr>
          <p:cxnSp>
            <p:nvCxnSpPr>
              <p:cNvPr id="179" name="Gerade Verbindung 178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0" name="Ellipse 179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1" name="Rechteck 180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4" name="Gruppieren 153"/>
            <p:cNvGrpSpPr/>
            <p:nvPr/>
          </p:nvGrpSpPr>
          <p:grpSpPr>
            <a:xfrm>
              <a:off x="1619672" y="4221088"/>
              <a:ext cx="795912" cy="276999"/>
              <a:chOff x="1615848" y="2132856"/>
              <a:chExt cx="795912" cy="276999"/>
            </a:xfrm>
          </p:grpSpPr>
          <p:cxnSp>
            <p:nvCxnSpPr>
              <p:cNvPr id="176" name="Gerade Verbindung 175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Ellipse 176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8" name="Rechteck 177"/>
              <p:cNvSpPr/>
              <p:nvPr/>
            </p:nvSpPr>
            <p:spPr>
              <a:xfrm>
                <a:off x="2123728" y="2132856"/>
                <a:ext cx="108012" cy="27699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5" name="Ellipse 154"/>
            <p:cNvSpPr/>
            <p:nvPr/>
          </p:nvSpPr>
          <p:spPr>
            <a:xfrm rot="16200000">
              <a:off x="1506724" y="3139636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Rechteck 155"/>
            <p:cNvSpPr/>
            <p:nvPr/>
          </p:nvSpPr>
          <p:spPr>
            <a:xfrm rot="16200000">
              <a:off x="1571182" y="3236494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57" name="Gruppieren 156"/>
            <p:cNvGrpSpPr/>
            <p:nvPr/>
          </p:nvGrpSpPr>
          <p:grpSpPr>
            <a:xfrm>
              <a:off x="2411760" y="2120117"/>
              <a:ext cx="1515992" cy="1760676"/>
              <a:chOff x="2411760" y="2120117"/>
              <a:chExt cx="1515992" cy="1760676"/>
            </a:xfrm>
          </p:grpSpPr>
          <p:sp>
            <p:nvSpPr>
              <p:cNvPr id="158" name="Textfeld 157"/>
              <p:cNvSpPr txBox="1"/>
              <p:nvPr/>
            </p:nvSpPr>
            <p:spPr>
              <a:xfrm>
                <a:off x="2411760" y="3573016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err="1" smtClean="0"/>
                  <a:t>Fahrmotore</a:t>
                </a:r>
                <a:endParaRPr lang="de-DE" sz="1400" b="1" dirty="0"/>
              </a:p>
            </p:txBody>
          </p:sp>
          <p:grpSp>
            <p:nvGrpSpPr>
              <p:cNvPr id="166" name="Gruppieren 165"/>
              <p:cNvGrpSpPr/>
              <p:nvPr/>
            </p:nvGrpSpPr>
            <p:grpSpPr>
              <a:xfrm>
                <a:off x="2411760" y="2120117"/>
                <a:ext cx="1515992" cy="1400636"/>
                <a:chOff x="3344041" y="1544053"/>
                <a:chExt cx="1515992" cy="1400636"/>
              </a:xfrm>
            </p:grpSpPr>
            <p:sp>
              <p:nvSpPr>
                <p:cNvPr id="172" name="Textfeld 171"/>
                <p:cNvSpPr txBox="1"/>
                <p:nvPr/>
              </p:nvSpPr>
              <p:spPr>
                <a:xfrm>
                  <a:off x="3344041" y="1901082"/>
                  <a:ext cx="1515991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Hauptschütz</a:t>
                  </a:r>
                  <a:endParaRPr lang="de-DE" sz="1400" b="1" dirty="0"/>
                </a:p>
              </p:txBody>
            </p:sp>
            <p:sp>
              <p:nvSpPr>
                <p:cNvPr id="173" name="Textfeld 172"/>
                <p:cNvSpPr txBox="1"/>
                <p:nvPr/>
              </p:nvSpPr>
              <p:spPr>
                <a:xfrm>
                  <a:off x="3344042" y="2257127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Schaltwerk</a:t>
                  </a:r>
                  <a:endParaRPr lang="de-DE" sz="1400" b="1" dirty="0"/>
                </a:p>
              </p:txBody>
            </p:sp>
            <p:sp>
              <p:nvSpPr>
                <p:cNvPr id="174" name="Textfeld 173"/>
                <p:cNvSpPr txBox="1"/>
                <p:nvPr/>
              </p:nvSpPr>
              <p:spPr>
                <a:xfrm>
                  <a:off x="3344041" y="1544053"/>
                  <a:ext cx="1515992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400" b="1" dirty="0" smtClean="0"/>
                    <a:t>Richtungswender</a:t>
                  </a:r>
                  <a:endParaRPr lang="de-DE" sz="1400" b="1" dirty="0"/>
                </a:p>
              </p:txBody>
            </p:sp>
            <p:sp>
              <p:nvSpPr>
                <p:cNvPr id="175" name="Textfeld 174"/>
                <p:cNvSpPr txBox="1"/>
                <p:nvPr/>
              </p:nvSpPr>
              <p:spPr>
                <a:xfrm>
                  <a:off x="3344041" y="2636912"/>
                  <a:ext cx="1515990" cy="307777"/>
                </a:xfrm>
                <a:prstGeom prst="rect">
                  <a:avLst/>
                </a:prstGeom>
                <a:solidFill>
                  <a:srgbClr val="FF0000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400" b="1" dirty="0" smtClean="0"/>
                    <a:t>Widerstände</a:t>
                  </a:r>
                  <a:endParaRPr lang="de-DE" sz="1400" b="1" dirty="0"/>
                </a:p>
              </p:txBody>
            </p:sp>
          </p:grpSp>
          <p:cxnSp>
            <p:nvCxnSpPr>
              <p:cNvPr id="168" name="Gerade Verbindung 167"/>
              <p:cNvCxnSpPr/>
              <p:nvPr/>
            </p:nvCxnSpPr>
            <p:spPr>
              <a:xfrm flipV="1">
                <a:off x="3203848" y="2708920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Gerade Verbindung 168"/>
              <p:cNvCxnSpPr/>
              <p:nvPr/>
            </p:nvCxnSpPr>
            <p:spPr>
              <a:xfrm flipV="1">
                <a:off x="3203848" y="313482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Gerade Verbindung 169"/>
              <p:cNvCxnSpPr/>
              <p:nvPr/>
            </p:nvCxnSpPr>
            <p:spPr>
              <a:xfrm flipV="1">
                <a:off x="3203848" y="3422861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Gerade Verbindung 170"/>
              <p:cNvCxnSpPr/>
              <p:nvPr/>
            </p:nvCxnSpPr>
            <p:spPr>
              <a:xfrm flipV="1">
                <a:off x="3203848" y="2414749"/>
                <a:ext cx="0" cy="15015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8" name="Ellipse 187"/>
          <p:cNvSpPr/>
          <p:nvPr/>
        </p:nvSpPr>
        <p:spPr>
          <a:xfrm>
            <a:off x="1691680" y="98072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9" name="Gruppieren 188"/>
          <p:cNvGrpSpPr/>
          <p:nvPr/>
        </p:nvGrpSpPr>
        <p:grpSpPr>
          <a:xfrm>
            <a:off x="3923928" y="3717030"/>
            <a:ext cx="216024" cy="2592292"/>
            <a:chOff x="3923928" y="3717030"/>
            <a:chExt cx="216024" cy="2592292"/>
          </a:xfrm>
        </p:grpSpPr>
        <p:cxnSp>
          <p:nvCxnSpPr>
            <p:cNvPr id="190" name="Gerade Verbindung 189"/>
            <p:cNvCxnSpPr/>
            <p:nvPr/>
          </p:nvCxnSpPr>
          <p:spPr>
            <a:xfrm flipH="1" flipV="1">
              <a:off x="4139951" y="3717030"/>
              <a:ext cx="1" cy="25922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0"/>
            <p:cNvCxnSpPr/>
            <p:nvPr/>
          </p:nvCxnSpPr>
          <p:spPr>
            <a:xfrm flipH="1">
              <a:off x="3923928" y="3717030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1"/>
            <p:cNvCxnSpPr/>
            <p:nvPr/>
          </p:nvCxnSpPr>
          <p:spPr>
            <a:xfrm flipH="1">
              <a:off x="3923928" y="4365104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192"/>
            <p:cNvCxnSpPr/>
            <p:nvPr/>
          </p:nvCxnSpPr>
          <p:spPr>
            <a:xfrm flipH="1">
              <a:off x="3923928" y="4869158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Gerade Verbindung 193"/>
            <p:cNvCxnSpPr/>
            <p:nvPr/>
          </p:nvCxnSpPr>
          <p:spPr>
            <a:xfrm flipH="1">
              <a:off x="3923928" y="5445222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" name="Textfeld 194"/>
          <p:cNvSpPr txBox="1"/>
          <p:nvPr/>
        </p:nvSpPr>
        <p:spPr>
          <a:xfrm>
            <a:off x="539552" y="207188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Wagenhauptsicherung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6" name="Textfeld 195"/>
          <p:cNvSpPr txBox="1"/>
          <p:nvPr/>
        </p:nvSpPr>
        <p:spPr>
          <a:xfrm>
            <a:off x="395536" y="3068960"/>
            <a:ext cx="109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0000"/>
                </a:solidFill>
              </a:rPr>
              <a:t>Hilfstrom</a:t>
            </a:r>
            <a:r>
              <a:rPr lang="de-DE" sz="1200" dirty="0" smtClean="0">
                <a:solidFill>
                  <a:srgbClr val="FF0000"/>
                </a:solidFill>
              </a:rPr>
              <a:t>-selbstauslöser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7" name="Textfeld 196"/>
          <p:cNvSpPr txBox="1"/>
          <p:nvPr/>
        </p:nvSpPr>
        <p:spPr>
          <a:xfrm>
            <a:off x="1835696" y="1671191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Wagenabschalter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8" name="Textfeld 197"/>
          <p:cNvSpPr txBox="1"/>
          <p:nvPr/>
        </p:nvSpPr>
        <p:spPr>
          <a:xfrm>
            <a:off x="5004048" y="1063769"/>
            <a:ext cx="145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Steuerstromschalter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9" name="Textfeld 198"/>
          <p:cNvSpPr txBox="1"/>
          <p:nvPr/>
        </p:nvSpPr>
        <p:spPr>
          <a:xfrm>
            <a:off x="1763688" y="1063769"/>
            <a:ext cx="155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Steuerstromsicherung</a:t>
            </a:r>
            <a:endParaRPr lang="de-DE" sz="1200" dirty="0">
              <a:solidFill>
                <a:srgbClr val="FF0000"/>
              </a:solidFill>
            </a:endParaRPr>
          </a:p>
        </p:txBody>
      </p:sp>
      <p:cxnSp>
        <p:nvCxnSpPr>
          <p:cNvPr id="143" name="Gerade Verbindung 142"/>
          <p:cNvCxnSpPr/>
          <p:nvPr/>
        </p:nvCxnSpPr>
        <p:spPr>
          <a:xfrm>
            <a:off x="4355976" y="1628800"/>
            <a:ext cx="587644" cy="1122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uppieren 143"/>
          <p:cNvGrpSpPr/>
          <p:nvPr/>
        </p:nvGrpSpPr>
        <p:grpSpPr>
          <a:xfrm>
            <a:off x="4067944" y="1332490"/>
            <a:ext cx="1368152" cy="522034"/>
            <a:chOff x="3203848" y="1332490"/>
            <a:chExt cx="1368152" cy="522034"/>
          </a:xfrm>
        </p:grpSpPr>
        <p:cxnSp>
          <p:nvCxnSpPr>
            <p:cNvPr id="200" name="Gerade Verbindung 199"/>
            <p:cNvCxnSpPr/>
            <p:nvPr/>
          </p:nvCxnSpPr>
          <p:spPr>
            <a:xfrm>
              <a:off x="3347864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03"/>
            <p:cNvCxnSpPr/>
            <p:nvPr/>
          </p:nvCxnSpPr>
          <p:spPr>
            <a:xfrm flipV="1">
              <a:off x="3347864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hteck 204"/>
            <p:cNvSpPr/>
            <p:nvPr/>
          </p:nvSpPr>
          <p:spPr>
            <a:xfrm>
              <a:off x="32038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06" name="Gerade Verbindung 205"/>
          <p:cNvCxnSpPr/>
          <p:nvPr/>
        </p:nvCxnSpPr>
        <p:spPr>
          <a:xfrm>
            <a:off x="4229007" y="1844824"/>
            <a:ext cx="9958" cy="114242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>
            <a:off x="3912348" y="226565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207"/>
          <p:cNvCxnSpPr/>
          <p:nvPr/>
        </p:nvCxnSpPr>
        <p:spPr>
          <a:xfrm>
            <a:off x="3923928" y="263691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 Verbindung 208"/>
          <p:cNvCxnSpPr/>
          <p:nvPr/>
        </p:nvCxnSpPr>
        <p:spPr>
          <a:xfrm>
            <a:off x="3952673" y="2987079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79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ieren 13"/>
          <p:cNvGrpSpPr/>
          <p:nvPr/>
        </p:nvGrpSpPr>
        <p:grpSpPr>
          <a:xfrm>
            <a:off x="755576" y="271681"/>
            <a:ext cx="8055641" cy="276999"/>
            <a:chOff x="755576" y="266164"/>
            <a:chExt cx="8055641" cy="276999"/>
          </a:xfrm>
        </p:grpSpPr>
        <p:cxnSp>
          <p:nvCxnSpPr>
            <p:cNvPr id="3" name="Gerade Verbindung 2"/>
            <p:cNvCxnSpPr/>
            <p:nvPr/>
          </p:nvCxnSpPr>
          <p:spPr>
            <a:xfrm>
              <a:off x="755576" y="404664"/>
              <a:ext cx="662473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7380312" y="266164"/>
              <a:ext cx="14309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Stromschiene 750 V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cxnSp>
        <p:nvCxnSpPr>
          <p:cNvPr id="31" name="Gerade Verbindung 30"/>
          <p:cNvCxnSpPr/>
          <p:nvPr/>
        </p:nvCxnSpPr>
        <p:spPr>
          <a:xfrm flipV="1">
            <a:off x="539552" y="986244"/>
            <a:ext cx="6840760" cy="276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hteck 39"/>
          <p:cNvSpPr/>
          <p:nvPr/>
        </p:nvSpPr>
        <p:spPr>
          <a:xfrm>
            <a:off x="6372200" y="847745"/>
            <a:ext cx="108012" cy="2769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6800426" y="908720"/>
            <a:ext cx="115595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Fahrschalter</a:t>
            </a:r>
          </a:p>
          <a:p>
            <a:endParaRPr lang="de-DE" sz="1400" b="1" dirty="0"/>
          </a:p>
        </p:txBody>
      </p:sp>
      <p:cxnSp>
        <p:nvCxnSpPr>
          <p:cNvPr id="73" name="Gerade Verbindung 72"/>
          <p:cNvCxnSpPr/>
          <p:nvPr/>
        </p:nvCxnSpPr>
        <p:spPr>
          <a:xfrm>
            <a:off x="4943620" y="271681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 Verbindung 73"/>
          <p:cNvCxnSpPr/>
          <p:nvPr/>
        </p:nvCxnSpPr>
        <p:spPr>
          <a:xfrm>
            <a:off x="8892480" y="277198"/>
            <a:ext cx="0" cy="617613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77"/>
          <p:cNvCxnSpPr/>
          <p:nvPr/>
        </p:nvCxnSpPr>
        <p:spPr>
          <a:xfrm>
            <a:off x="2555775" y="4581128"/>
            <a:ext cx="2952329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feld 81"/>
          <p:cNvSpPr txBox="1"/>
          <p:nvPr/>
        </p:nvSpPr>
        <p:spPr>
          <a:xfrm>
            <a:off x="5473926" y="155679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Türen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5473926" y="4417367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Fbv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4" name="Textfeld 83"/>
          <p:cNvSpPr txBox="1"/>
          <p:nvPr/>
        </p:nvSpPr>
        <p:spPr>
          <a:xfrm>
            <a:off x="5473926" y="536827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Tyfon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5" name="Textfeld 84"/>
          <p:cNvSpPr txBox="1"/>
          <p:nvPr/>
        </p:nvSpPr>
        <p:spPr>
          <a:xfrm>
            <a:off x="5473926" y="487903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Wischer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99" name="Textfeld 98"/>
          <p:cNvSpPr txBox="1"/>
          <p:nvPr/>
        </p:nvSpPr>
        <p:spPr>
          <a:xfrm>
            <a:off x="744849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Steuerventil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0" name="Textfeld 99"/>
          <p:cNvSpPr txBox="1"/>
          <p:nvPr/>
        </p:nvSpPr>
        <p:spPr>
          <a:xfrm>
            <a:off x="7448498" y="2636912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Hilfsluftbeh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101" name="Textfeld 100"/>
          <p:cNvSpPr txBox="1"/>
          <p:nvPr/>
        </p:nvSpPr>
        <p:spPr>
          <a:xfrm>
            <a:off x="6084168" y="3265239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 smtClean="0">
                <a:solidFill>
                  <a:schemeClr val="bg1"/>
                </a:solidFill>
              </a:rPr>
              <a:t>Bremszyl</a:t>
            </a:r>
            <a:r>
              <a:rPr lang="de-DE" sz="1400" b="1" dirty="0" smtClean="0">
                <a:solidFill>
                  <a:schemeClr val="bg1"/>
                </a:solidFill>
              </a:rPr>
              <a:t>.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03" name="Gerade Verbindung 102"/>
          <p:cNvCxnSpPr>
            <a:stCxn id="101" idx="3"/>
            <a:endCxn id="99" idx="1"/>
          </p:cNvCxnSpPr>
          <p:nvPr/>
        </p:nvCxnSpPr>
        <p:spPr>
          <a:xfrm>
            <a:off x="7240118" y="3419128"/>
            <a:ext cx="20838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103"/>
          <p:cNvCxnSpPr>
            <a:stCxn id="99" idx="3"/>
          </p:cNvCxnSpPr>
          <p:nvPr/>
        </p:nvCxnSpPr>
        <p:spPr>
          <a:xfrm>
            <a:off x="8604448" y="3419128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Gerade Verbindung 106"/>
          <p:cNvCxnSpPr>
            <a:stCxn id="100" idx="2"/>
            <a:endCxn id="99" idx="0"/>
          </p:cNvCxnSpPr>
          <p:nvPr/>
        </p:nvCxnSpPr>
        <p:spPr>
          <a:xfrm>
            <a:off x="8026473" y="2944689"/>
            <a:ext cx="0" cy="3205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Gerade Verbindung 107"/>
          <p:cNvCxnSpPr>
            <a:endCxn id="83" idx="3"/>
          </p:cNvCxnSpPr>
          <p:nvPr/>
        </p:nvCxnSpPr>
        <p:spPr>
          <a:xfrm flipH="1">
            <a:off x="6629876" y="4558397"/>
            <a:ext cx="2262604" cy="1285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Gerade Verbindung 108"/>
          <p:cNvCxnSpPr/>
          <p:nvPr/>
        </p:nvCxnSpPr>
        <p:spPr>
          <a:xfrm>
            <a:off x="2555776" y="4437112"/>
            <a:ext cx="0" cy="13849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feld 116"/>
          <p:cNvSpPr txBox="1"/>
          <p:nvPr/>
        </p:nvSpPr>
        <p:spPr>
          <a:xfrm>
            <a:off x="5484658" y="2018285"/>
            <a:ext cx="115595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Brems-/Löse</a:t>
            </a:r>
          </a:p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Schütz</a:t>
            </a:r>
            <a:endParaRPr lang="de-DE" sz="1400" b="1" dirty="0">
              <a:solidFill>
                <a:schemeClr val="bg1"/>
              </a:solidFill>
            </a:endParaRPr>
          </a:p>
        </p:txBody>
      </p:sp>
      <p:cxnSp>
        <p:nvCxnSpPr>
          <p:cNvPr id="123" name="Gerade Verbindung 122"/>
          <p:cNvCxnSpPr/>
          <p:nvPr/>
        </p:nvCxnSpPr>
        <p:spPr>
          <a:xfrm>
            <a:off x="6372200" y="2541505"/>
            <a:ext cx="0" cy="5329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130"/>
          <p:cNvCxnSpPr/>
          <p:nvPr/>
        </p:nvCxnSpPr>
        <p:spPr>
          <a:xfrm flipH="1">
            <a:off x="6372200" y="3068960"/>
            <a:ext cx="1651556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feld 74"/>
          <p:cNvSpPr txBox="1"/>
          <p:nvPr/>
        </p:nvSpPr>
        <p:spPr>
          <a:xfrm>
            <a:off x="7452320" y="4921423"/>
            <a:ext cx="1155950" cy="307777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bg1"/>
                </a:solidFill>
              </a:rPr>
              <a:t>Fahrsperre</a:t>
            </a:r>
            <a:endParaRPr lang="de-DE" sz="1400" b="1" dirty="0">
              <a:solidFill>
                <a:schemeClr val="bg1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7452320" y="5425479"/>
            <a:ext cx="1440160" cy="307777"/>
            <a:chOff x="7452320" y="5425479"/>
            <a:chExt cx="1440160" cy="307777"/>
          </a:xfrm>
        </p:grpSpPr>
        <p:sp>
          <p:nvSpPr>
            <p:cNvPr id="76" name="Textfeld 75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>
                  <a:solidFill>
                    <a:schemeClr val="bg1"/>
                  </a:solidFill>
                </a:rPr>
                <a:t>Sifa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7" name="Gerade Verbindung 76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Gerade Verbindung 78"/>
          <p:cNvCxnSpPr/>
          <p:nvPr/>
        </p:nvCxnSpPr>
        <p:spPr>
          <a:xfrm>
            <a:off x="8604448" y="5075312"/>
            <a:ext cx="288032" cy="9872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>
          <a:xfrm>
            <a:off x="5004048" y="5805264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8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89" name="Textfeld 88"/>
          <p:cNvSpPr txBox="1"/>
          <p:nvPr/>
        </p:nvSpPr>
        <p:spPr>
          <a:xfrm>
            <a:off x="7702858" y="5816297"/>
            <a:ext cx="111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Druckluft 5 bar</a:t>
            </a:r>
            <a:endParaRPr lang="de-DE" sz="1200" dirty="0">
              <a:solidFill>
                <a:schemeClr val="tx2"/>
              </a:solidFill>
            </a:endParaRPr>
          </a:p>
        </p:txBody>
      </p:sp>
      <p:sp>
        <p:nvSpPr>
          <p:cNvPr id="90" name="Textfeld 89"/>
          <p:cNvSpPr txBox="1"/>
          <p:nvPr/>
        </p:nvSpPr>
        <p:spPr>
          <a:xfrm>
            <a:off x="3315320" y="6417074"/>
            <a:ext cx="197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Steuerleitung 1—5       </a:t>
            </a:r>
            <a:r>
              <a:rPr lang="de-DE" sz="1200" dirty="0" smtClean="0">
                <a:solidFill>
                  <a:srgbClr val="FFFF00"/>
                </a:solidFill>
              </a:rPr>
              <a:t>6—12</a:t>
            </a:r>
            <a:endParaRPr lang="de-DE" sz="1200" dirty="0">
              <a:solidFill>
                <a:srgbClr val="FFFF00"/>
              </a:solidFill>
            </a:endParaRPr>
          </a:p>
        </p:txBody>
      </p:sp>
      <p:sp>
        <p:nvSpPr>
          <p:cNvPr id="94" name="Ellipse 93"/>
          <p:cNvSpPr/>
          <p:nvPr/>
        </p:nvSpPr>
        <p:spPr>
          <a:xfrm>
            <a:off x="6300192" y="1258888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11" name="Gerade Verbindung 110"/>
          <p:cNvCxnSpPr/>
          <p:nvPr/>
        </p:nvCxnSpPr>
        <p:spPr>
          <a:xfrm>
            <a:off x="4761384" y="284165"/>
            <a:ext cx="0" cy="6176138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113"/>
          <p:cNvCxnSpPr/>
          <p:nvPr/>
        </p:nvCxnSpPr>
        <p:spPr>
          <a:xfrm flipH="1" flipV="1">
            <a:off x="4761384" y="4506097"/>
            <a:ext cx="720080" cy="302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Gerade Verbindung 114"/>
          <p:cNvCxnSpPr/>
          <p:nvPr/>
        </p:nvCxnSpPr>
        <p:spPr>
          <a:xfrm flipH="1" flipV="1">
            <a:off x="4520325" y="1337405"/>
            <a:ext cx="2283923" cy="132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Gerade Verbindung 115"/>
          <p:cNvCxnSpPr/>
          <p:nvPr/>
        </p:nvCxnSpPr>
        <p:spPr>
          <a:xfrm flipH="1">
            <a:off x="4777257" y="683921"/>
            <a:ext cx="2676974" cy="5516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Gerade Verbindung 117"/>
          <p:cNvCxnSpPr/>
          <p:nvPr/>
        </p:nvCxnSpPr>
        <p:spPr>
          <a:xfrm flipV="1">
            <a:off x="7452320" y="692696"/>
            <a:ext cx="1911" cy="216024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Gerade Verbindung 118"/>
          <p:cNvCxnSpPr/>
          <p:nvPr/>
        </p:nvCxnSpPr>
        <p:spPr>
          <a:xfrm>
            <a:off x="4545360" y="289682"/>
            <a:ext cx="0" cy="617613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feld 119"/>
          <p:cNvSpPr txBox="1"/>
          <p:nvPr/>
        </p:nvSpPr>
        <p:spPr>
          <a:xfrm>
            <a:off x="2909420" y="1556792"/>
            <a:ext cx="1014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chemeClr val="tx2"/>
                </a:solidFill>
              </a:rPr>
              <a:t>Magnetventil</a:t>
            </a:r>
            <a:endParaRPr lang="de-DE" sz="1200" dirty="0">
              <a:solidFill>
                <a:schemeClr val="tx2"/>
              </a:solidFill>
            </a:endParaRPr>
          </a:p>
        </p:txBody>
      </p:sp>
      <p:grpSp>
        <p:nvGrpSpPr>
          <p:cNvPr id="121" name="Gruppieren 120"/>
          <p:cNvGrpSpPr/>
          <p:nvPr/>
        </p:nvGrpSpPr>
        <p:grpSpPr>
          <a:xfrm>
            <a:off x="7452320" y="3933056"/>
            <a:ext cx="1440160" cy="307777"/>
            <a:chOff x="7452320" y="5425479"/>
            <a:chExt cx="1440160" cy="307777"/>
          </a:xfrm>
        </p:grpSpPr>
        <p:sp>
          <p:nvSpPr>
            <p:cNvPr id="122" name="Textfeld 121"/>
            <p:cNvSpPr txBox="1"/>
            <p:nvPr/>
          </p:nvSpPr>
          <p:spPr>
            <a:xfrm>
              <a:off x="7452320" y="5425479"/>
              <a:ext cx="1155950" cy="307777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>
                  <a:solidFill>
                    <a:schemeClr val="bg1"/>
                  </a:solidFill>
                </a:rPr>
                <a:t>Notbremse</a:t>
              </a:r>
              <a:endParaRPr lang="de-DE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4" name="Gerade Verbindung 123"/>
            <p:cNvCxnSpPr/>
            <p:nvPr/>
          </p:nvCxnSpPr>
          <p:spPr>
            <a:xfrm>
              <a:off x="8604448" y="5589240"/>
              <a:ext cx="288032" cy="9872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uppieren 127"/>
          <p:cNvGrpSpPr/>
          <p:nvPr/>
        </p:nvGrpSpPr>
        <p:grpSpPr>
          <a:xfrm>
            <a:off x="4769827" y="2123156"/>
            <a:ext cx="541276" cy="297732"/>
            <a:chOff x="4784897" y="1556792"/>
            <a:chExt cx="541276" cy="297732"/>
          </a:xfrm>
        </p:grpSpPr>
        <p:cxnSp>
          <p:nvCxnSpPr>
            <p:cNvPr id="129" name="Gerade Verbindung 128"/>
            <p:cNvCxnSpPr/>
            <p:nvPr/>
          </p:nvCxnSpPr>
          <p:spPr>
            <a:xfrm flipH="1">
              <a:off x="4784897" y="1720553"/>
              <a:ext cx="213367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hteck 129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32" name="Gerade Verbindung 131"/>
          <p:cNvCxnSpPr/>
          <p:nvPr/>
        </p:nvCxnSpPr>
        <p:spPr>
          <a:xfrm>
            <a:off x="5148064" y="1705744"/>
            <a:ext cx="0" cy="3811488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132"/>
          <p:cNvCxnSpPr/>
          <p:nvPr/>
        </p:nvCxnSpPr>
        <p:spPr>
          <a:xfrm flipV="1">
            <a:off x="5311103" y="1705831"/>
            <a:ext cx="253939" cy="485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133"/>
          <p:cNvCxnSpPr/>
          <p:nvPr/>
        </p:nvCxnSpPr>
        <p:spPr>
          <a:xfrm>
            <a:off x="5165110" y="5016470"/>
            <a:ext cx="36660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134"/>
          <p:cNvCxnSpPr/>
          <p:nvPr/>
        </p:nvCxnSpPr>
        <p:spPr>
          <a:xfrm>
            <a:off x="5148064" y="5517232"/>
            <a:ext cx="39978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hteck 140"/>
          <p:cNvSpPr/>
          <p:nvPr/>
        </p:nvSpPr>
        <p:spPr>
          <a:xfrm>
            <a:off x="4988978" y="2123156"/>
            <a:ext cx="322125" cy="297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2" name="Gerade Verbindung 141"/>
          <p:cNvCxnSpPr/>
          <p:nvPr/>
        </p:nvCxnSpPr>
        <p:spPr>
          <a:xfrm>
            <a:off x="5317510" y="2276872"/>
            <a:ext cx="167148" cy="302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feld 166"/>
          <p:cNvSpPr txBox="1"/>
          <p:nvPr/>
        </p:nvSpPr>
        <p:spPr>
          <a:xfrm>
            <a:off x="5724128" y="415697"/>
            <a:ext cx="689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FF00"/>
                </a:solidFill>
              </a:rPr>
              <a:t>Schalter</a:t>
            </a:r>
            <a:endParaRPr lang="de-DE" sz="1200" dirty="0">
              <a:solidFill>
                <a:srgbClr val="FFFF00"/>
              </a:solidFill>
            </a:endParaRPr>
          </a:p>
        </p:txBody>
      </p:sp>
      <p:sp>
        <p:nvSpPr>
          <p:cNvPr id="188" name="Ellipse 187"/>
          <p:cNvSpPr/>
          <p:nvPr/>
        </p:nvSpPr>
        <p:spPr>
          <a:xfrm>
            <a:off x="2555776" y="908720"/>
            <a:ext cx="216024" cy="153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9" name="Gruppieren 188"/>
          <p:cNvGrpSpPr/>
          <p:nvPr/>
        </p:nvGrpSpPr>
        <p:grpSpPr>
          <a:xfrm>
            <a:off x="3923928" y="3717030"/>
            <a:ext cx="216024" cy="2592292"/>
            <a:chOff x="3923928" y="3717030"/>
            <a:chExt cx="216024" cy="2592292"/>
          </a:xfrm>
        </p:grpSpPr>
        <p:cxnSp>
          <p:nvCxnSpPr>
            <p:cNvPr id="190" name="Gerade Verbindung 189"/>
            <p:cNvCxnSpPr/>
            <p:nvPr/>
          </p:nvCxnSpPr>
          <p:spPr>
            <a:xfrm flipH="1" flipV="1">
              <a:off x="4139951" y="3717030"/>
              <a:ext cx="1" cy="259229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Gerade Verbindung 190"/>
            <p:cNvCxnSpPr/>
            <p:nvPr/>
          </p:nvCxnSpPr>
          <p:spPr>
            <a:xfrm flipH="1">
              <a:off x="3923928" y="3717030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Gerade Verbindung 191"/>
            <p:cNvCxnSpPr/>
            <p:nvPr/>
          </p:nvCxnSpPr>
          <p:spPr>
            <a:xfrm flipH="1">
              <a:off x="3923928" y="4365104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Gerade Verbindung 192"/>
            <p:cNvCxnSpPr/>
            <p:nvPr/>
          </p:nvCxnSpPr>
          <p:spPr>
            <a:xfrm flipH="1">
              <a:off x="3923928" y="4797152"/>
              <a:ext cx="216023" cy="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5" name="Textfeld 194"/>
          <p:cNvSpPr txBox="1"/>
          <p:nvPr/>
        </p:nvSpPr>
        <p:spPr>
          <a:xfrm>
            <a:off x="683568" y="207188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rgbClr val="FF0000"/>
                </a:solidFill>
              </a:rPr>
              <a:t>Wagenhauptsicherung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6" name="Textfeld 195"/>
          <p:cNvSpPr txBox="1"/>
          <p:nvPr/>
        </p:nvSpPr>
        <p:spPr>
          <a:xfrm>
            <a:off x="600528" y="2852936"/>
            <a:ext cx="109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0000"/>
                </a:solidFill>
              </a:rPr>
              <a:t>Hilfstomselbstauslöser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7" name="Textfeld 196"/>
          <p:cNvSpPr txBox="1"/>
          <p:nvPr/>
        </p:nvSpPr>
        <p:spPr>
          <a:xfrm>
            <a:off x="1835696" y="1671191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solidFill>
                  <a:srgbClr val="FF0000"/>
                </a:solidFill>
              </a:rPr>
              <a:t>Wagenabschalter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98" name="Textfeld 197"/>
          <p:cNvSpPr txBox="1"/>
          <p:nvPr/>
        </p:nvSpPr>
        <p:spPr>
          <a:xfrm>
            <a:off x="4921738" y="692696"/>
            <a:ext cx="1450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FF00"/>
                </a:solidFill>
              </a:rPr>
              <a:t>Steuerstromschalter</a:t>
            </a:r>
            <a:endParaRPr lang="de-DE" sz="1200" dirty="0">
              <a:solidFill>
                <a:srgbClr val="FFFF00"/>
              </a:solidFill>
            </a:endParaRPr>
          </a:p>
        </p:txBody>
      </p:sp>
      <p:sp>
        <p:nvSpPr>
          <p:cNvPr id="199" name="Textfeld 198"/>
          <p:cNvSpPr txBox="1"/>
          <p:nvPr/>
        </p:nvSpPr>
        <p:spPr>
          <a:xfrm>
            <a:off x="2796447" y="703729"/>
            <a:ext cx="1559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FFFF00"/>
                </a:solidFill>
              </a:rPr>
              <a:t>Steuerstromsicherung</a:t>
            </a:r>
            <a:endParaRPr lang="de-DE" sz="1200" dirty="0">
              <a:solidFill>
                <a:srgbClr val="FFFF00"/>
              </a:solidFill>
            </a:endParaRPr>
          </a:p>
        </p:txBody>
      </p:sp>
      <p:cxnSp>
        <p:nvCxnSpPr>
          <p:cNvPr id="143" name="Gerade Verbindung 142"/>
          <p:cNvCxnSpPr/>
          <p:nvPr/>
        </p:nvCxnSpPr>
        <p:spPr>
          <a:xfrm>
            <a:off x="4355976" y="1628800"/>
            <a:ext cx="587644" cy="1122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4" name="Gruppieren 143"/>
          <p:cNvGrpSpPr/>
          <p:nvPr/>
        </p:nvGrpSpPr>
        <p:grpSpPr>
          <a:xfrm>
            <a:off x="4067944" y="1332490"/>
            <a:ext cx="1368152" cy="522034"/>
            <a:chOff x="3203848" y="1332490"/>
            <a:chExt cx="1368152" cy="522034"/>
          </a:xfrm>
        </p:grpSpPr>
        <p:cxnSp>
          <p:nvCxnSpPr>
            <p:cNvPr id="200" name="Gerade Verbindung 199"/>
            <p:cNvCxnSpPr/>
            <p:nvPr/>
          </p:nvCxnSpPr>
          <p:spPr>
            <a:xfrm>
              <a:off x="3347864" y="1350641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Gerade Verbindung 203"/>
            <p:cNvCxnSpPr/>
            <p:nvPr/>
          </p:nvCxnSpPr>
          <p:spPr>
            <a:xfrm flipV="1">
              <a:off x="3347864" y="1332490"/>
              <a:ext cx="0" cy="29631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Rechteck 204"/>
            <p:cNvSpPr/>
            <p:nvPr/>
          </p:nvSpPr>
          <p:spPr>
            <a:xfrm>
              <a:off x="32038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06" name="Gerade Verbindung 205"/>
          <p:cNvCxnSpPr/>
          <p:nvPr/>
        </p:nvCxnSpPr>
        <p:spPr>
          <a:xfrm>
            <a:off x="4229007" y="1844824"/>
            <a:ext cx="9958" cy="1142428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Gerade Verbindung 206"/>
          <p:cNvCxnSpPr/>
          <p:nvPr/>
        </p:nvCxnSpPr>
        <p:spPr>
          <a:xfrm>
            <a:off x="3912348" y="226565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Gerade Verbindung 207"/>
          <p:cNvCxnSpPr/>
          <p:nvPr/>
        </p:nvCxnSpPr>
        <p:spPr>
          <a:xfrm>
            <a:off x="3923928" y="2636912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Gerade Verbindung 208"/>
          <p:cNvCxnSpPr/>
          <p:nvPr/>
        </p:nvCxnSpPr>
        <p:spPr>
          <a:xfrm>
            <a:off x="3952673" y="2987079"/>
            <a:ext cx="286292" cy="0"/>
          </a:xfrm>
          <a:prstGeom prst="line">
            <a:avLst/>
          </a:prstGeom>
          <a:ln w="38100" cmpd="sng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Gerade Verbindung 145"/>
          <p:cNvCxnSpPr/>
          <p:nvPr/>
        </p:nvCxnSpPr>
        <p:spPr>
          <a:xfrm>
            <a:off x="1615848" y="409599"/>
            <a:ext cx="5516" cy="44496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feld 146"/>
          <p:cNvSpPr txBox="1"/>
          <p:nvPr/>
        </p:nvSpPr>
        <p:spPr>
          <a:xfrm>
            <a:off x="2407937" y="4206278"/>
            <a:ext cx="1515989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Kompressor</a:t>
            </a:r>
            <a:endParaRPr lang="de-DE" sz="1400" b="1" dirty="0"/>
          </a:p>
        </p:txBody>
      </p:sp>
      <p:sp>
        <p:nvSpPr>
          <p:cNvPr id="150" name="Textfeld 149"/>
          <p:cNvSpPr txBox="1"/>
          <p:nvPr/>
        </p:nvSpPr>
        <p:spPr>
          <a:xfrm>
            <a:off x="898048" y="568865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Stromabnehmer</a:t>
            </a:r>
            <a:endParaRPr lang="de-DE" sz="1400" b="1" dirty="0"/>
          </a:p>
        </p:txBody>
      </p:sp>
      <p:grpSp>
        <p:nvGrpSpPr>
          <p:cNvPr id="151" name="Gruppieren 150"/>
          <p:cNvGrpSpPr/>
          <p:nvPr/>
        </p:nvGrpSpPr>
        <p:grpSpPr>
          <a:xfrm>
            <a:off x="1612024" y="2137791"/>
            <a:ext cx="795912" cy="276999"/>
            <a:chOff x="1615848" y="2132856"/>
            <a:chExt cx="795912" cy="276999"/>
          </a:xfrm>
        </p:grpSpPr>
        <p:cxnSp>
          <p:nvCxnSpPr>
            <p:cNvPr id="185" name="Gerade Verbindung 184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Ellipse 185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4" name="Gruppieren 153"/>
          <p:cNvGrpSpPr/>
          <p:nvPr/>
        </p:nvGrpSpPr>
        <p:grpSpPr>
          <a:xfrm>
            <a:off x="1615848" y="4226023"/>
            <a:ext cx="795912" cy="276999"/>
            <a:chOff x="1615848" y="2132856"/>
            <a:chExt cx="795912" cy="276999"/>
          </a:xfrm>
        </p:grpSpPr>
        <p:cxnSp>
          <p:nvCxnSpPr>
            <p:cNvPr id="176" name="Gerade Verbindung 175"/>
            <p:cNvCxnSpPr/>
            <p:nvPr/>
          </p:nvCxnSpPr>
          <p:spPr>
            <a:xfrm flipV="1">
              <a:off x="1615848" y="2276872"/>
              <a:ext cx="795912" cy="98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Ellipse 176"/>
            <p:cNvSpPr/>
            <p:nvPr/>
          </p:nvSpPr>
          <p:spPr>
            <a:xfrm>
              <a:off x="1691680" y="2204864"/>
              <a:ext cx="216024" cy="15388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2123728" y="2132856"/>
              <a:ext cx="108012" cy="27699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5" name="Ellipse 154"/>
          <p:cNvSpPr/>
          <p:nvPr/>
        </p:nvSpPr>
        <p:spPr>
          <a:xfrm rot="16200000">
            <a:off x="1502900" y="3144571"/>
            <a:ext cx="216024" cy="1538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6" name="Rechteck 155"/>
          <p:cNvSpPr/>
          <p:nvPr/>
        </p:nvSpPr>
        <p:spPr>
          <a:xfrm rot="16200000">
            <a:off x="1567358" y="3241429"/>
            <a:ext cx="108012" cy="276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7" name="Gruppieren 156"/>
          <p:cNvGrpSpPr/>
          <p:nvPr/>
        </p:nvGrpSpPr>
        <p:grpSpPr>
          <a:xfrm>
            <a:off x="2407936" y="2125052"/>
            <a:ext cx="1515992" cy="1760676"/>
            <a:chOff x="2411760" y="2120117"/>
            <a:chExt cx="1515992" cy="1760676"/>
          </a:xfrm>
        </p:grpSpPr>
        <p:sp>
          <p:nvSpPr>
            <p:cNvPr id="158" name="Textfeld 157"/>
            <p:cNvSpPr txBox="1"/>
            <p:nvPr/>
          </p:nvSpPr>
          <p:spPr>
            <a:xfrm>
              <a:off x="2411760" y="3573016"/>
              <a:ext cx="1515990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err="1" smtClean="0"/>
                <a:t>Fahrmotore</a:t>
              </a:r>
              <a:endParaRPr lang="de-DE" sz="1400" b="1" dirty="0"/>
            </a:p>
          </p:txBody>
        </p:sp>
        <p:grpSp>
          <p:nvGrpSpPr>
            <p:cNvPr id="166" name="Gruppieren 165"/>
            <p:cNvGrpSpPr/>
            <p:nvPr/>
          </p:nvGrpSpPr>
          <p:grpSpPr>
            <a:xfrm>
              <a:off x="2411760" y="2120117"/>
              <a:ext cx="1515992" cy="1400636"/>
              <a:chOff x="3344041" y="1544053"/>
              <a:chExt cx="1515992" cy="1400636"/>
            </a:xfrm>
          </p:grpSpPr>
          <p:sp>
            <p:nvSpPr>
              <p:cNvPr id="172" name="Textfeld 171"/>
              <p:cNvSpPr txBox="1"/>
              <p:nvPr/>
            </p:nvSpPr>
            <p:spPr>
              <a:xfrm>
                <a:off x="3344041" y="1901082"/>
                <a:ext cx="1515991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Hauptschütz</a:t>
                </a:r>
                <a:endParaRPr lang="de-DE" sz="1400" b="1" dirty="0"/>
              </a:p>
            </p:txBody>
          </p:sp>
          <p:sp>
            <p:nvSpPr>
              <p:cNvPr id="173" name="Textfeld 172"/>
              <p:cNvSpPr txBox="1"/>
              <p:nvPr/>
            </p:nvSpPr>
            <p:spPr>
              <a:xfrm>
                <a:off x="3344042" y="2257127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Schaltwerk</a:t>
                </a:r>
                <a:endParaRPr lang="de-DE" sz="1400" b="1" dirty="0"/>
              </a:p>
            </p:txBody>
          </p:sp>
          <p:sp>
            <p:nvSpPr>
              <p:cNvPr id="174" name="Textfeld 173"/>
              <p:cNvSpPr txBox="1"/>
              <p:nvPr/>
            </p:nvSpPr>
            <p:spPr>
              <a:xfrm>
                <a:off x="3344041" y="1544053"/>
                <a:ext cx="1515992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b="1" dirty="0" smtClean="0"/>
                  <a:t>Richtungswender</a:t>
                </a:r>
                <a:endParaRPr lang="de-DE" sz="1400" b="1" dirty="0"/>
              </a:p>
            </p:txBody>
          </p:sp>
          <p:sp>
            <p:nvSpPr>
              <p:cNvPr id="175" name="Textfeld 174"/>
              <p:cNvSpPr txBox="1"/>
              <p:nvPr/>
            </p:nvSpPr>
            <p:spPr>
              <a:xfrm>
                <a:off x="3344041" y="2636912"/>
                <a:ext cx="1515990" cy="307777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400" b="1" dirty="0" smtClean="0"/>
                  <a:t>Widerstände</a:t>
                </a:r>
                <a:endParaRPr lang="de-DE" sz="1400" b="1" dirty="0"/>
              </a:p>
            </p:txBody>
          </p:sp>
        </p:grpSp>
        <p:cxnSp>
          <p:nvCxnSpPr>
            <p:cNvPr id="168" name="Gerade Verbindung 167"/>
            <p:cNvCxnSpPr/>
            <p:nvPr/>
          </p:nvCxnSpPr>
          <p:spPr>
            <a:xfrm flipV="1">
              <a:off x="3203848" y="2708920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Gerade Verbindung 168"/>
            <p:cNvCxnSpPr/>
            <p:nvPr/>
          </p:nvCxnSpPr>
          <p:spPr>
            <a:xfrm flipV="1">
              <a:off x="3203848" y="3134829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Gerade Verbindung 169"/>
            <p:cNvCxnSpPr/>
            <p:nvPr/>
          </p:nvCxnSpPr>
          <p:spPr>
            <a:xfrm flipV="1">
              <a:off x="3203848" y="3422861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Gerade Verbindung 170"/>
            <p:cNvCxnSpPr/>
            <p:nvPr/>
          </p:nvCxnSpPr>
          <p:spPr>
            <a:xfrm flipV="1">
              <a:off x="3203848" y="2414749"/>
              <a:ext cx="0" cy="15015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4" name="Gerade Verbindung 163"/>
          <p:cNvCxnSpPr/>
          <p:nvPr/>
        </p:nvCxnSpPr>
        <p:spPr>
          <a:xfrm>
            <a:off x="3923928" y="4437112"/>
            <a:ext cx="84589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Gerade Verbindung 164"/>
          <p:cNvCxnSpPr/>
          <p:nvPr/>
        </p:nvCxnSpPr>
        <p:spPr>
          <a:xfrm>
            <a:off x="3923928" y="5661248"/>
            <a:ext cx="84589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Gerade Verbindung 200"/>
          <p:cNvCxnSpPr/>
          <p:nvPr/>
        </p:nvCxnSpPr>
        <p:spPr>
          <a:xfrm>
            <a:off x="3923928" y="4941168"/>
            <a:ext cx="84589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Gerade Verbindung 201"/>
          <p:cNvCxnSpPr/>
          <p:nvPr/>
        </p:nvCxnSpPr>
        <p:spPr>
          <a:xfrm>
            <a:off x="3923928" y="5157192"/>
            <a:ext cx="84589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Gerade Verbindung 209"/>
          <p:cNvCxnSpPr/>
          <p:nvPr/>
        </p:nvCxnSpPr>
        <p:spPr>
          <a:xfrm>
            <a:off x="1619672" y="1205136"/>
            <a:ext cx="5760640" cy="55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Rechteck 210"/>
          <p:cNvSpPr/>
          <p:nvPr/>
        </p:nvSpPr>
        <p:spPr>
          <a:xfrm>
            <a:off x="6372200" y="559713"/>
            <a:ext cx="108012" cy="2769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3" name="Ellipse 212"/>
          <p:cNvSpPr/>
          <p:nvPr/>
        </p:nvSpPr>
        <p:spPr>
          <a:xfrm>
            <a:off x="6588224" y="620688"/>
            <a:ext cx="216024" cy="153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14" name="Gerade Verbindung 213"/>
          <p:cNvCxnSpPr/>
          <p:nvPr/>
        </p:nvCxnSpPr>
        <p:spPr>
          <a:xfrm>
            <a:off x="539552" y="5949280"/>
            <a:ext cx="1929197" cy="1103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Gerade Verbindung 214"/>
          <p:cNvCxnSpPr/>
          <p:nvPr/>
        </p:nvCxnSpPr>
        <p:spPr>
          <a:xfrm>
            <a:off x="539552" y="980728"/>
            <a:ext cx="0" cy="4963035"/>
          </a:xfrm>
          <a:prstGeom prst="line">
            <a:avLst/>
          </a:prstGeom>
          <a:ln w="38100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ieren 5"/>
          <p:cNvGrpSpPr/>
          <p:nvPr/>
        </p:nvGrpSpPr>
        <p:grpSpPr>
          <a:xfrm>
            <a:off x="1612024" y="4705399"/>
            <a:ext cx="2311904" cy="307777"/>
            <a:chOff x="1684032" y="4735015"/>
            <a:chExt cx="2311904" cy="307777"/>
          </a:xfrm>
        </p:grpSpPr>
        <p:grpSp>
          <p:nvGrpSpPr>
            <p:cNvPr id="243" name="Gruppieren 242"/>
            <p:cNvGrpSpPr/>
            <p:nvPr/>
          </p:nvGrpSpPr>
          <p:grpSpPr>
            <a:xfrm>
              <a:off x="1684032" y="4797151"/>
              <a:ext cx="795912" cy="153888"/>
              <a:chOff x="1615848" y="2204864"/>
              <a:chExt cx="795912" cy="153888"/>
            </a:xfrm>
          </p:grpSpPr>
          <p:cxnSp>
            <p:nvCxnSpPr>
              <p:cNvPr id="244" name="Gerade Verbindung 243"/>
              <p:cNvCxnSpPr/>
              <p:nvPr/>
            </p:nvCxnSpPr>
            <p:spPr>
              <a:xfrm flipV="1">
                <a:off x="1615848" y="2276872"/>
                <a:ext cx="795912" cy="987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Ellipse 244"/>
              <p:cNvSpPr/>
              <p:nvPr/>
            </p:nvSpPr>
            <p:spPr>
              <a:xfrm>
                <a:off x="1691680" y="2204864"/>
                <a:ext cx="216024" cy="153888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46" name="Textfeld 245"/>
            <p:cNvSpPr txBox="1"/>
            <p:nvPr/>
          </p:nvSpPr>
          <p:spPr>
            <a:xfrm>
              <a:off x="2479947" y="4735015"/>
              <a:ext cx="1515989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Umformer</a:t>
              </a:r>
              <a:endParaRPr lang="de-DE" sz="1400" b="1" dirty="0"/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2404114" y="5008240"/>
            <a:ext cx="1519814" cy="1085056"/>
            <a:chOff x="2407935" y="5055568"/>
            <a:chExt cx="1519814" cy="1085056"/>
          </a:xfrm>
        </p:grpSpPr>
        <p:sp>
          <p:nvSpPr>
            <p:cNvPr id="247" name="Textfeld 246"/>
            <p:cNvSpPr txBox="1"/>
            <p:nvPr/>
          </p:nvSpPr>
          <p:spPr>
            <a:xfrm>
              <a:off x="2407936" y="5117702"/>
              <a:ext cx="1515989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Licht 220 V</a:t>
              </a:r>
              <a:r>
                <a:rPr lang="de-DE" sz="1400" b="1" dirty="0" smtClean="0"/>
                <a:t>~</a:t>
              </a:r>
              <a:endParaRPr lang="de-DE" sz="1400" b="1" dirty="0"/>
            </a:p>
          </p:txBody>
        </p:sp>
        <p:sp>
          <p:nvSpPr>
            <p:cNvPr id="248" name="Textfeld 247"/>
            <p:cNvSpPr txBox="1"/>
            <p:nvPr/>
          </p:nvSpPr>
          <p:spPr>
            <a:xfrm>
              <a:off x="2407935" y="5477742"/>
              <a:ext cx="1515990" cy="30777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/>
                <a:t>Heizung 220 V~</a:t>
              </a:r>
            </a:p>
          </p:txBody>
        </p:sp>
        <p:sp>
          <p:nvSpPr>
            <p:cNvPr id="249" name="Textfeld 248"/>
            <p:cNvSpPr txBox="1"/>
            <p:nvPr/>
          </p:nvSpPr>
          <p:spPr>
            <a:xfrm>
              <a:off x="2411760" y="5832847"/>
              <a:ext cx="1515989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400" b="1" dirty="0" smtClean="0"/>
                <a:t>Batterie 110 V- </a:t>
              </a:r>
            </a:p>
          </p:txBody>
        </p:sp>
        <p:cxnSp>
          <p:nvCxnSpPr>
            <p:cNvPr id="250" name="Gerade Verbindung 249"/>
            <p:cNvCxnSpPr/>
            <p:nvPr/>
          </p:nvCxnSpPr>
          <p:spPr>
            <a:xfrm>
              <a:off x="3191683" y="5055568"/>
              <a:ext cx="0" cy="76944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Gerade Verbindung 250"/>
            <p:cNvCxnSpPr/>
            <p:nvPr/>
          </p:nvCxnSpPr>
          <p:spPr>
            <a:xfrm>
              <a:off x="3203847" y="5395863"/>
              <a:ext cx="0" cy="76944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Gerade Verbindung 251"/>
            <p:cNvCxnSpPr/>
            <p:nvPr/>
          </p:nvCxnSpPr>
          <p:spPr>
            <a:xfrm>
              <a:off x="3203847" y="5755903"/>
              <a:ext cx="0" cy="76944"/>
            </a:xfrm>
            <a:prstGeom prst="line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5" name="Gruppieren 284"/>
          <p:cNvGrpSpPr/>
          <p:nvPr/>
        </p:nvGrpSpPr>
        <p:grpSpPr>
          <a:xfrm>
            <a:off x="4788024" y="1556792"/>
            <a:ext cx="541276" cy="297732"/>
            <a:chOff x="4784897" y="1556792"/>
            <a:chExt cx="541276" cy="297732"/>
          </a:xfrm>
        </p:grpSpPr>
        <p:cxnSp>
          <p:nvCxnSpPr>
            <p:cNvPr id="286" name="Gerade Verbindung 285"/>
            <p:cNvCxnSpPr/>
            <p:nvPr/>
          </p:nvCxnSpPr>
          <p:spPr>
            <a:xfrm flipH="1">
              <a:off x="4784897" y="1720553"/>
              <a:ext cx="213367" cy="0"/>
            </a:xfrm>
            <a:prstGeom prst="line">
              <a:avLst/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" name="Rechteck 286"/>
            <p:cNvSpPr/>
            <p:nvPr/>
          </p:nvSpPr>
          <p:spPr>
            <a:xfrm>
              <a:off x="5004048" y="1556792"/>
              <a:ext cx="322125" cy="29773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88" name="Rechteck 287"/>
          <p:cNvSpPr/>
          <p:nvPr/>
        </p:nvSpPr>
        <p:spPr>
          <a:xfrm>
            <a:off x="5007175" y="1556792"/>
            <a:ext cx="322125" cy="2977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08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67" grpId="0"/>
      <p:bldP spid="188" grpId="0" animBg="1"/>
      <p:bldP spid="198" grpId="0"/>
      <p:bldP spid="199" grpId="0"/>
      <p:bldP spid="211" grpId="0" animBg="1"/>
      <p:bldP spid="2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5_WAIDMANNSLUST_1996_1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54" y="0"/>
            <a:ext cx="46037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BILD_BAHN_D_SB_BERLIN_475_WANNSEE_1993_07 (11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27384"/>
            <a:ext cx="4603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7308304" y="5137447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Schränke…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87899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082" y="0"/>
            <a:ext cx="10215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5_WAIDMANNSLUST_1996_11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460375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 descr="BILD_BAHN_D_SB_BERLIN_475_WAIDMANNSLUST_1996_11 (7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603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7308304" y="5137447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...Schränke…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74073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5_WAIDMANNSLUST_1996_11 (11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21" y="-917921"/>
            <a:ext cx="11582442" cy="77759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7308304" y="5137447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…Schränke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93430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640" y="-41399"/>
            <a:ext cx="10332640" cy="69321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1872" y="4561383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Kabel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28870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BILD_BAHN_D_SB_BERLIN_475_WANNSEE_2000_03 (44)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97" y="-1966095"/>
            <a:ext cx="9356501" cy="1353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4067944" y="4797152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/>
              <a:t>Kupplung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17509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/>
          <p:nvPr/>
        </p:nvGrpSpPr>
        <p:grpSpPr>
          <a:xfrm>
            <a:off x="1043608" y="6170820"/>
            <a:ext cx="7535461" cy="276999"/>
            <a:chOff x="1043608" y="6170820"/>
            <a:chExt cx="7535461" cy="276999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043608" y="6309320"/>
              <a:ext cx="6624736" cy="0"/>
            </a:xfrm>
            <a:prstGeom prst="line">
              <a:avLst/>
            </a:prstGeom>
            <a:ln w="4445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feld 11"/>
            <p:cNvSpPr txBox="1"/>
            <p:nvPr/>
          </p:nvSpPr>
          <p:spPr>
            <a:xfrm>
              <a:off x="7612458" y="6170820"/>
              <a:ext cx="9666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Fahrschiene</a:t>
              </a:r>
              <a:endParaRPr lang="de-DE" sz="1200" dirty="0"/>
            </a:p>
          </p:txBody>
        </p:sp>
      </p:grp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1600" y="-27384"/>
            <a:ext cx="10245600" cy="687375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01872" y="548680"/>
            <a:ext cx="1435600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Stromabnehmer</a:t>
            </a:r>
            <a:endParaRPr lang="de-DE" sz="1400" b="1" dirty="0"/>
          </a:p>
        </p:txBody>
      </p:sp>
    </p:spTree>
    <p:extLst>
      <p:ext uri="{BB962C8B-B14F-4D97-AF65-F5344CB8AC3E}">
        <p14:creationId xmlns:p14="http://schemas.microsoft.com/office/powerpoint/2010/main" val="302054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412</Words>
  <Application>Microsoft Office PowerPoint</Application>
  <PresentationFormat>Bildschirmpräsentation (4:3)</PresentationFormat>
  <Paragraphs>292</Paragraphs>
  <Slides>40</Slides>
  <Notes>35</Notes>
  <HiddenSlides>0</HiddenSlides>
  <MMClips>1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</dc:creator>
  <cp:lastModifiedBy>Mario Walinowski</cp:lastModifiedBy>
  <cp:revision>170</cp:revision>
  <dcterms:created xsi:type="dcterms:W3CDTF">2016-01-05T15:07:41Z</dcterms:created>
  <dcterms:modified xsi:type="dcterms:W3CDTF">2016-01-10T17:11:59Z</dcterms:modified>
</cp:coreProperties>
</file>