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handoutMasterIdLst>
    <p:handoutMasterId r:id="rId32"/>
  </p:handoutMasterIdLst>
  <p:sldIdLst>
    <p:sldId id="256" r:id="rId3"/>
    <p:sldId id="302" r:id="rId4"/>
    <p:sldId id="257" r:id="rId5"/>
    <p:sldId id="258" r:id="rId6"/>
    <p:sldId id="299" r:id="rId7"/>
    <p:sldId id="303" r:id="rId8"/>
    <p:sldId id="259" r:id="rId9"/>
    <p:sldId id="261" r:id="rId10"/>
    <p:sldId id="266" r:id="rId11"/>
    <p:sldId id="260" r:id="rId12"/>
    <p:sldId id="262" r:id="rId13"/>
    <p:sldId id="263" r:id="rId14"/>
    <p:sldId id="264" r:id="rId15"/>
    <p:sldId id="265" r:id="rId16"/>
    <p:sldId id="297" r:id="rId17"/>
    <p:sldId id="279" r:id="rId18"/>
    <p:sldId id="291" r:id="rId19"/>
    <p:sldId id="304" r:id="rId20"/>
    <p:sldId id="283" r:id="rId21"/>
    <p:sldId id="292" r:id="rId22"/>
    <p:sldId id="285" r:id="rId23"/>
    <p:sldId id="286" r:id="rId24"/>
    <p:sldId id="287" r:id="rId25"/>
    <p:sldId id="298" r:id="rId26"/>
    <p:sldId id="289" r:id="rId27"/>
    <p:sldId id="290" r:id="rId28"/>
    <p:sldId id="284" r:id="rId29"/>
    <p:sldId id="278" r:id="rId30"/>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C808"/>
    <a:srgbClr val="28A840"/>
    <a:srgbClr val="27A946"/>
    <a:srgbClr val="3576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7" d="100"/>
          <a:sy n="77" d="100"/>
        </p:scale>
        <p:origin x="-108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de-DE" smtClean="0"/>
              <a:t>Die Idee</a:t>
            </a:r>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A9A52C3-EBFE-4664-B6FE-ECB2CDE28DB9}" type="datetimeFigureOut">
              <a:rPr lang="de-DE" smtClean="0"/>
              <a:t>22.05.2015</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39EE9C7-E10E-4833-9F4B-3B76F4855992}" type="slidenum">
              <a:rPr lang="de-DE" smtClean="0"/>
              <a:t>‹Nr.›</a:t>
            </a:fld>
            <a:endParaRPr lang="de-DE"/>
          </a:p>
        </p:txBody>
      </p:sp>
    </p:spTree>
    <p:extLst>
      <p:ext uri="{BB962C8B-B14F-4D97-AF65-F5344CB8AC3E}">
        <p14:creationId xmlns:p14="http://schemas.microsoft.com/office/powerpoint/2010/main" val="66287965"/>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de-DE" smtClean="0"/>
              <a:t>Die Idee</a:t>
            </a:r>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23BCD5-BFB6-4BB9-93E4-355296A85074}" type="datetimeFigureOut">
              <a:rPr lang="de-DE" smtClean="0"/>
              <a:t>22.05.2015</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B1A883-F281-46FD-97D6-2C9D786372EA}" type="slidenum">
              <a:rPr lang="de-DE" smtClean="0"/>
              <a:t>‹Nr.›</a:t>
            </a:fld>
            <a:endParaRPr lang="de-DE"/>
          </a:p>
        </p:txBody>
      </p:sp>
    </p:spTree>
    <p:extLst>
      <p:ext uri="{BB962C8B-B14F-4D97-AF65-F5344CB8AC3E}">
        <p14:creationId xmlns:p14="http://schemas.microsoft.com/office/powerpoint/2010/main" val="1722979692"/>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Kopfzeilenplatzhalter 4"/>
          <p:cNvSpPr>
            <a:spLocks noGrp="1"/>
          </p:cNvSpPr>
          <p:nvPr>
            <p:ph type="hdr" sz="quarter" idx="10"/>
          </p:nvPr>
        </p:nvSpPr>
        <p:spPr/>
        <p:txBody>
          <a:bodyPr/>
          <a:lstStyle/>
          <a:p>
            <a:r>
              <a:rPr lang="de-DE" smtClean="0"/>
              <a:t>Die Idee</a:t>
            </a:r>
            <a:endParaRPr lang="de-DE"/>
          </a:p>
        </p:txBody>
      </p:sp>
    </p:spTree>
    <p:extLst>
      <p:ext uri="{BB962C8B-B14F-4D97-AF65-F5344CB8AC3E}">
        <p14:creationId xmlns:p14="http://schemas.microsoft.com/office/powerpoint/2010/main" val="4072921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Kopfzeilenplatzhalter 4"/>
          <p:cNvSpPr>
            <a:spLocks noGrp="1"/>
          </p:cNvSpPr>
          <p:nvPr>
            <p:ph type="hdr" sz="quarter" idx="10"/>
          </p:nvPr>
        </p:nvSpPr>
        <p:spPr/>
        <p:txBody>
          <a:bodyPr/>
          <a:lstStyle/>
          <a:p>
            <a:r>
              <a:rPr lang="de-DE" smtClean="0"/>
              <a:t>Die Idee</a:t>
            </a:r>
            <a:endParaRPr lang="de-DE"/>
          </a:p>
        </p:txBody>
      </p:sp>
    </p:spTree>
    <p:extLst>
      <p:ext uri="{BB962C8B-B14F-4D97-AF65-F5344CB8AC3E}">
        <p14:creationId xmlns:p14="http://schemas.microsoft.com/office/powerpoint/2010/main" val="4072921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Kopfzeilenplatzhalter 4"/>
          <p:cNvSpPr>
            <a:spLocks noGrp="1"/>
          </p:cNvSpPr>
          <p:nvPr>
            <p:ph type="hdr" sz="quarter" idx="10"/>
          </p:nvPr>
        </p:nvSpPr>
        <p:spPr/>
        <p:txBody>
          <a:bodyPr/>
          <a:lstStyle/>
          <a:p>
            <a:r>
              <a:rPr lang="de-DE" smtClean="0"/>
              <a:t>Die Idee</a:t>
            </a:r>
            <a:endParaRPr lang="de-DE"/>
          </a:p>
        </p:txBody>
      </p:sp>
    </p:spTree>
    <p:extLst>
      <p:ext uri="{BB962C8B-B14F-4D97-AF65-F5344CB8AC3E}">
        <p14:creationId xmlns:p14="http://schemas.microsoft.com/office/powerpoint/2010/main" val="4072921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Kopfzeilenplatzhalter 4"/>
          <p:cNvSpPr>
            <a:spLocks noGrp="1"/>
          </p:cNvSpPr>
          <p:nvPr>
            <p:ph type="hdr" sz="quarter" idx="10"/>
          </p:nvPr>
        </p:nvSpPr>
        <p:spPr/>
        <p:txBody>
          <a:bodyPr/>
          <a:lstStyle/>
          <a:p>
            <a:r>
              <a:rPr lang="de-DE" smtClean="0"/>
              <a:t>Die Idee</a:t>
            </a:r>
            <a:endParaRPr lang="de-DE"/>
          </a:p>
        </p:txBody>
      </p:sp>
    </p:spTree>
    <p:extLst>
      <p:ext uri="{BB962C8B-B14F-4D97-AF65-F5344CB8AC3E}">
        <p14:creationId xmlns:p14="http://schemas.microsoft.com/office/powerpoint/2010/main" val="4072921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Kopfzeilenplatzhalter 4"/>
          <p:cNvSpPr>
            <a:spLocks noGrp="1"/>
          </p:cNvSpPr>
          <p:nvPr>
            <p:ph type="hdr" sz="quarter" idx="10"/>
          </p:nvPr>
        </p:nvSpPr>
        <p:spPr/>
        <p:txBody>
          <a:bodyPr/>
          <a:lstStyle/>
          <a:p>
            <a:r>
              <a:rPr lang="de-DE" smtClean="0"/>
              <a:t>Die Idee</a:t>
            </a:r>
            <a:endParaRPr lang="de-DE"/>
          </a:p>
        </p:txBody>
      </p:sp>
    </p:spTree>
    <p:extLst>
      <p:ext uri="{BB962C8B-B14F-4D97-AF65-F5344CB8AC3E}">
        <p14:creationId xmlns:p14="http://schemas.microsoft.com/office/powerpoint/2010/main" val="4072921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Kopfzeilenplatzhalter 4"/>
          <p:cNvSpPr>
            <a:spLocks noGrp="1"/>
          </p:cNvSpPr>
          <p:nvPr>
            <p:ph type="hdr" sz="quarter" idx="10"/>
          </p:nvPr>
        </p:nvSpPr>
        <p:spPr/>
        <p:txBody>
          <a:bodyPr/>
          <a:lstStyle/>
          <a:p>
            <a:r>
              <a:rPr lang="de-DE" smtClean="0"/>
              <a:t>Die Idee</a:t>
            </a:r>
            <a:endParaRPr lang="de-DE"/>
          </a:p>
        </p:txBody>
      </p:sp>
    </p:spTree>
    <p:extLst>
      <p:ext uri="{BB962C8B-B14F-4D97-AF65-F5344CB8AC3E}">
        <p14:creationId xmlns:p14="http://schemas.microsoft.com/office/powerpoint/2010/main" val="4072921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Kopfzeilenplatzhalter 4"/>
          <p:cNvSpPr>
            <a:spLocks noGrp="1"/>
          </p:cNvSpPr>
          <p:nvPr>
            <p:ph type="hdr" sz="quarter" idx="10"/>
          </p:nvPr>
        </p:nvSpPr>
        <p:spPr/>
        <p:txBody>
          <a:bodyPr/>
          <a:lstStyle/>
          <a:p>
            <a:r>
              <a:rPr lang="de-DE" smtClean="0"/>
              <a:t>Die Idee</a:t>
            </a:r>
            <a:endParaRPr lang="de-DE"/>
          </a:p>
        </p:txBody>
      </p:sp>
    </p:spTree>
    <p:extLst>
      <p:ext uri="{BB962C8B-B14F-4D97-AF65-F5344CB8AC3E}">
        <p14:creationId xmlns:p14="http://schemas.microsoft.com/office/powerpoint/2010/main" val="4072921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Kopfzeilenplatzhalter 4"/>
          <p:cNvSpPr>
            <a:spLocks noGrp="1"/>
          </p:cNvSpPr>
          <p:nvPr>
            <p:ph type="hdr" sz="quarter" idx="10"/>
          </p:nvPr>
        </p:nvSpPr>
        <p:spPr/>
        <p:txBody>
          <a:bodyPr/>
          <a:lstStyle/>
          <a:p>
            <a:r>
              <a:rPr lang="de-DE" smtClean="0"/>
              <a:t>Die Idee</a:t>
            </a:r>
            <a:endParaRPr lang="de-DE"/>
          </a:p>
        </p:txBody>
      </p:sp>
    </p:spTree>
    <p:extLst>
      <p:ext uri="{BB962C8B-B14F-4D97-AF65-F5344CB8AC3E}">
        <p14:creationId xmlns:p14="http://schemas.microsoft.com/office/powerpoint/2010/main" val="4072921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Kopfzeilenplatzhalter 4"/>
          <p:cNvSpPr>
            <a:spLocks noGrp="1"/>
          </p:cNvSpPr>
          <p:nvPr>
            <p:ph type="hdr" sz="quarter" idx="10"/>
          </p:nvPr>
        </p:nvSpPr>
        <p:spPr/>
        <p:txBody>
          <a:bodyPr/>
          <a:lstStyle/>
          <a:p>
            <a:r>
              <a:rPr lang="de-DE" smtClean="0"/>
              <a:t>Die Idee</a:t>
            </a:r>
            <a:endParaRPr lang="de-DE"/>
          </a:p>
        </p:txBody>
      </p:sp>
    </p:spTree>
    <p:extLst>
      <p:ext uri="{BB962C8B-B14F-4D97-AF65-F5344CB8AC3E}">
        <p14:creationId xmlns:p14="http://schemas.microsoft.com/office/powerpoint/2010/main" val="4072921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Kopfzeilenplatzhalter 4"/>
          <p:cNvSpPr>
            <a:spLocks noGrp="1"/>
          </p:cNvSpPr>
          <p:nvPr>
            <p:ph type="hdr" sz="quarter" idx="10"/>
          </p:nvPr>
        </p:nvSpPr>
        <p:spPr/>
        <p:txBody>
          <a:bodyPr/>
          <a:lstStyle/>
          <a:p>
            <a:r>
              <a:rPr lang="de-DE" smtClean="0"/>
              <a:t>Die Idee</a:t>
            </a:r>
            <a:endParaRPr lang="de-DE"/>
          </a:p>
        </p:txBody>
      </p:sp>
    </p:spTree>
    <p:extLst>
      <p:ext uri="{BB962C8B-B14F-4D97-AF65-F5344CB8AC3E}">
        <p14:creationId xmlns:p14="http://schemas.microsoft.com/office/powerpoint/2010/main" val="4072921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Kopfzeilenplatzhalter 4"/>
          <p:cNvSpPr>
            <a:spLocks noGrp="1"/>
          </p:cNvSpPr>
          <p:nvPr>
            <p:ph type="hdr" sz="quarter" idx="10"/>
          </p:nvPr>
        </p:nvSpPr>
        <p:spPr/>
        <p:txBody>
          <a:bodyPr/>
          <a:lstStyle/>
          <a:p>
            <a:r>
              <a:rPr lang="de-DE" smtClean="0"/>
              <a:t>Die Idee</a:t>
            </a:r>
            <a:endParaRPr lang="de-DE"/>
          </a:p>
        </p:txBody>
      </p:sp>
    </p:spTree>
    <p:extLst>
      <p:ext uri="{BB962C8B-B14F-4D97-AF65-F5344CB8AC3E}">
        <p14:creationId xmlns:p14="http://schemas.microsoft.com/office/powerpoint/2010/main" val="4072921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Kopfzeilenplatzhalter 4"/>
          <p:cNvSpPr>
            <a:spLocks noGrp="1"/>
          </p:cNvSpPr>
          <p:nvPr>
            <p:ph type="hdr" sz="quarter" idx="10"/>
          </p:nvPr>
        </p:nvSpPr>
        <p:spPr/>
        <p:txBody>
          <a:bodyPr/>
          <a:lstStyle/>
          <a:p>
            <a:r>
              <a:rPr lang="de-DE" smtClean="0"/>
              <a:t>Die Idee</a:t>
            </a:r>
            <a:endParaRPr lang="de-DE"/>
          </a:p>
        </p:txBody>
      </p:sp>
    </p:spTree>
    <p:extLst>
      <p:ext uri="{BB962C8B-B14F-4D97-AF65-F5344CB8AC3E}">
        <p14:creationId xmlns:p14="http://schemas.microsoft.com/office/powerpoint/2010/main" val="4072921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Kopfzeilenplatzhalter 4"/>
          <p:cNvSpPr>
            <a:spLocks noGrp="1"/>
          </p:cNvSpPr>
          <p:nvPr>
            <p:ph type="hdr" sz="quarter" idx="10"/>
          </p:nvPr>
        </p:nvSpPr>
        <p:spPr/>
        <p:txBody>
          <a:bodyPr/>
          <a:lstStyle/>
          <a:p>
            <a:r>
              <a:rPr lang="de-DE" smtClean="0">
                <a:solidFill>
                  <a:prstClr val="black"/>
                </a:solidFill>
              </a:rPr>
              <a:t>Die Idee</a:t>
            </a:r>
            <a:endParaRPr lang="de-DE">
              <a:solidFill>
                <a:prstClr val="black"/>
              </a:solidFill>
            </a:endParaRPr>
          </a:p>
        </p:txBody>
      </p:sp>
    </p:spTree>
    <p:extLst>
      <p:ext uri="{BB962C8B-B14F-4D97-AF65-F5344CB8AC3E}">
        <p14:creationId xmlns:p14="http://schemas.microsoft.com/office/powerpoint/2010/main" val="4072921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Kopfzeilenplatzhalter 4"/>
          <p:cNvSpPr>
            <a:spLocks noGrp="1"/>
          </p:cNvSpPr>
          <p:nvPr>
            <p:ph type="hdr" sz="quarter" idx="10"/>
          </p:nvPr>
        </p:nvSpPr>
        <p:spPr/>
        <p:txBody>
          <a:bodyPr/>
          <a:lstStyle/>
          <a:p>
            <a:r>
              <a:rPr lang="de-DE" smtClean="0"/>
              <a:t>Die Idee</a:t>
            </a:r>
            <a:endParaRPr lang="de-DE"/>
          </a:p>
        </p:txBody>
      </p:sp>
    </p:spTree>
    <p:extLst>
      <p:ext uri="{BB962C8B-B14F-4D97-AF65-F5344CB8AC3E}">
        <p14:creationId xmlns:p14="http://schemas.microsoft.com/office/powerpoint/2010/main" val="4072921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Kopfzeilenplatzhalter 4"/>
          <p:cNvSpPr>
            <a:spLocks noGrp="1"/>
          </p:cNvSpPr>
          <p:nvPr>
            <p:ph type="hdr" sz="quarter" idx="10"/>
          </p:nvPr>
        </p:nvSpPr>
        <p:spPr/>
        <p:txBody>
          <a:bodyPr/>
          <a:lstStyle/>
          <a:p>
            <a:r>
              <a:rPr lang="de-DE" smtClean="0"/>
              <a:t>Die Idee</a:t>
            </a:r>
            <a:endParaRPr lang="de-DE"/>
          </a:p>
        </p:txBody>
      </p:sp>
    </p:spTree>
    <p:extLst>
      <p:ext uri="{BB962C8B-B14F-4D97-AF65-F5344CB8AC3E}">
        <p14:creationId xmlns:p14="http://schemas.microsoft.com/office/powerpoint/2010/main" val="4072921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Kopfzeilenplatzhalter 4"/>
          <p:cNvSpPr>
            <a:spLocks noGrp="1"/>
          </p:cNvSpPr>
          <p:nvPr>
            <p:ph type="hdr" sz="quarter" idx="10"/>
          </p:nvPr>
        </p:nvSpPr>
        <p:spPr/>
        <p:txBody>
          <a:bodyPr/>
          <a:lstStyle/>
          <a:p>
            <a:r>
              <a:rPr lang="de-DE" smtClean="0"/>
              <a:t>Die Idee</a:t>
            </a:r>
            <a:endParaRPr lang="de-DE"/>
          </a:p>
        </p:txBody>
      </p:sp>
    </p:spTree>
    <p:extLst>
      <p:ext uri="{BB962C8B-B14F-4D97-AF65-F5344CB8AC3E}">
        <p14:creationId xmlns:p14="http://schemas.microsoft.com/office/powerpoint/2010/main" val="40729212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Kopfzeilenplatzhalter 4"/>
          <p:cNvSpPr>
            <a:spLocks noGrp="1"/>
          </p:cNvSpPr>
          <p:nvPr>
            <p:ph type="hdr" sz="quarter" idx="10"/>
          </p:nvPr>
        </p:nvSpPr>
        <p:spPr/>
        <p:txBody>
          <a:bodyPr/>
          <a:lstStyle/>
          <a:p>
            <a:r>
              <a:rPr lang="de-DE" smtClean="0"/>
              <a:t>Die Idee</a:t>
            </a:r>
            <a:endParaRPr lang="de-DE"/>
          </a:p>
        </p:txBody>
      </p:sp>
    </p:spTree>
    <p:extLst>
      <p:ext uri="{BB962C8B-B14F-4D97-AF65-F5344CB8AC3E}">
        <p14:creationId xmlns:p14="http://schemas.microsoft.com/office/powerpoint/2010/main" val="4072921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Kopfzeilenplatzhalter 4"/>
          <p:cNvSpPr>
            <a:spLocks noGrp="1"/>
          </p:cNvSpPr>
          <p:nvPr>
            <p:ph type="hdr" sz="quarter" idx="10"/>
          </p:nvPr>
        </p:nvSpPr>
        <p:spPr/>
        <p:txBody>
          <a:bodyPr/>
          <a:lstStyle/>
          <a:p>
            <a:r>
              <a:rPr lang="de-DE" smtClean="0"/>
              <a:t>Die Idee</a:t>
            </a:r>
            <a:endParaRPr lang="de-DE"/>
          </a:p>
        </p:txBody>
      </p:sp>
    </p:spTree>
    <p:extLst>
      <p:ext uri="{BB962C8B-B14F-4D97-AF65-F5344CB8AC3E}">
        <p14:creationId xmlns:p14="http://schemas.microsoft.com/office/powerpoint/2010/main" val="4072921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Kopfzeilenplatzhalter 4"/>
          <p:cNvSpPr>
            <a:spLocks noGrp="1"/>
          </p:cNvSpPr>
          <p:nvPr>
            <p:ph type="hdr" sz="quarter" idx="10"/>
          </p:nvPr>
        </p:nvSpPr>
        <p:spPr/>
        <p:txBody>
          <a:bodyPr/>
          <a:lstStyle/>
          <a:p>
            <a:r>
              <a:rPr lang="de-DE" smtClean="0"/>
              <a:t>Die Idee</a:t>
            </a:r>
            <a:endParaRPr lang="de-DE"/>
          </a:p>
        </p:txBody>
      </p:sp>
    </p:spTree>
    <p:extLst>
      <p:ext uri="{BB962C8B-B14F-4D97-AF65-F5344CB8AC3E}">
        <p14:creationId xmlns:p14="http://schemas.microsoft.com/office/powerpoint/2010/main" val="40729212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Kopfzeilenplatzhalter 4"/>
          <p:cNvSpPr>
            <a:spLocks noGrp="1"/>
          </p:cNvSpPr>
          <p:nvPr>
            <p:ph type="hdr" sz="quarter" idx="10"/>
          </p:nvPr>
        </p:nvSpPr>
        <p:spPr/>
        <p:txBody>
          <a:bodyPr/>
          <a:lstStyle/>
          <a:p>
            <a:r>
              <a:rPr lang="de-DE" smtClean="0"/>
              <a:t>Die Idee</a:t>
            </a:r>
            <a:endParaRPr lang="de-DE"/>
          </a:p>
        </p:txBody>
      </p:sp>
    </p:spTree>
    <p:extLst>
      <p:ext uri="{BB962C8B-B14F-4D97-AF65-F5344CB8AC3E}">
        <p14:creationId xmlns:p14="http://schemas.microsoft.com/office/powerpoint/2010/main" val="4072921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Kopfzeilenplatzhalter 4"/>
          <p:cNvSpPr>
            <a:spLocks noGrp="1"/>
          </p:cNvSpPr>
          <p:nvPr>
            <p:ph type="hdr" sz="quarter" idx="10"/>
          </p:nvPr>
        </p:nvSpPr>
        <p:spPr/>
        <p:txBody>
          <a:bodyPr/>
          <a:lstStyle/>
          <a:p>
            <a:r>
              <a:rPr lang="de-DE" smtClean="0"/>
              <a:t>Die Idee</a:t>
            </a:r>
            <a:endParaRPr lang="de-DE"/>
          </a:p>
        </p:txBody>
      </p:sp>
    </p:spTree>
    <p:extLst>
      <p:ext uri="{BB962C8B-B14F-4D97-AF65-F5344CB8AC3E}">
        <p14:creationId xmlns:p14="http://schemas.microsoft.com/office/powerpoint/2010/main" val="4072921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Kopfzeilenplatzhalter 4"/>
          <p:cNvSpPr>
            <a:spLocks noGrp="1"/>
          </p:cNvSpPr>
          <p:nvPr>
            <p:ph type="hdr" sz="quarter" idx="10"/>
          </p:nvPr>
        </p:nvSpPr>
        <p:spPr/>
        <p:txBody>
          <a:bodyPr/>
          <a:lstStyle/>
          <a:p>
            <a:r>
              <a:rPr lang="de-DE" smtClean="0"/>
              <a:t>Die Idee</a:t>
            </a:r>
            <a:endParaRPr lang="de-DE"/>
          </a:p>
        </p:txBody>
      </p:sp>
    </p:spTree>
    <p:extLst>
      <p:ext uri="{BB962C8B-B14F-4D97-AF65-F5344CB8AC3E}">
        <p14:creationId xmlns:p14="http://schemas.microsoft.com/office/powerpoint/2010/main" val="4072921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Kopfzeilenplatzhalter 4"/>
          <p:cNvSpPr>
            <a:spLocks noGrp="1"/>
          </p:cNvSpPr>
          <p:nvPr>
            <p:ph type="hdr" sz="quarter" idx="10"/>
          </p:nvPr>
        </p:nvSpPr>
        <p:spPr/>
        <p:txBody>
          <a:bodyPr/>
          <a:lstStyle/>
          <a:p>
            <a:r>
              <a:rPr lang="de-DE" smtClean="0"/>
              <a:t>Die Idee</a:t>
            </a:r>
            <a:endParaRPr lang="de-DE"/>
          </a:p>
        </p:txBody>
      </p:sp>
    </p:spTree>
    <p:extLst>
      <p:ext uri="{BB962C8B-B14F-4D97-AF65-F5344CB8AC3E}">
        <p14:creationId xmlns:p14="http://schemas.microsoft.com/office/powerpoint/2010/main" val="4072921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Kopfzeilenplatzhalter 4"/>
          <p:cNvSpPr>
            <a:spLocks noGrp="1"/>
          </p:cNvSpPr>
          <p:nvPr>
            <p:ph type="hdr" sz="quarter" idx="10"/>
          </p:nvPr>
        </p:nvSpPr>
        <p:spPr/>
        <p:txBody>
          <a:bodyPr/>
          <a:lstStyle/>
          <a:p>
            <a:r>
              <a:rPr lang="de-DE" smtClean="0"/>
              <a:t>Die Idee</a:t>
            </a:r>
            <a:endParaRPr lang="de-DE"/>
          </a:p>
        </p:txBody>
      </p:sp>
    </p:spTree>
    <p:extLst>
      <p:ext uri="{BB962C8B-B14F-4D97-AF65-F5344CB8AC3E}">
        <p14:creationId xmlns:p14="http://schemas.microsoft.com/office/powerpoint/2010/main" val="4072921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Kopfzeilenplatzhalter 4"/>
          <p:cNvSpPr>
            <a:spLocks noGrp="1"/>
          </p:cNvSpPr>
          <p:nvPr>
            <p:ph type="hdr" sz="quarter" idx="10"/>
          </p:nvPr>
        </p:nvSpPr>
        <p:spPr/>
        <p:txBody>
          <a:bodyPr/>
          <a:lstStyle/>
          <a:p>
            <a:r>
              <a:rPr lang="de-DE" smtClean="0"/>
              <a:t>Die Idee</a:t>
            </a:r>
            <a:endParaRPr lang="de-DE"/>
          </a:p>
        </p:txBody>
      </p:sp>
    </p:spTree>
    <p:extLst>
      <p:ext uri="{BB962C8B-B14F-4D97-AF65-F5344CB8AC3E}">
        <p14:creationId xmlns:p14="http://schemas.microsoft.com/office/powerpoint/2010/main" val="4072921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Kopfzeilenplatzhalter 4"/>
          <p:cNvSpPr>
            <a:spLocks noGrp="1"/>
          </p:cNvSpPr>
          <p:nvPr>
            <p:ph type="hdr" sz="quarter" idx="10"/>
          </p:nvPr>
        </p:nvSpPr>
        <p:spPr/>
        <p:txBody>
          <a:bodyPr/>
          <a:lstStyle/>
          <a:p>
            <a:r>
              <a:rPr lang="de-DE" smtClean="0"/>
              <a:t>Die Idee</a:t>
            </a:r>
            <a:endParaRPr lang="de-DE"/>
          </a:p>
        </p:txBody>
      </p:sp>
    </p:spTree>
    <p:extLst>
      <p:ext uri="{BB962C8B-B14F-4D97-AF65-F5344CB8AC3E}">
        <p14:creationId xmlns:p14="http://schemas.microsoft.com/office/powerpoint/2010/main" val="4072921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Kopfzeilenplatzhalter 4"/>
          <p:cNvSpPr>
            <a:spLocks noGrp="1"/>
          </p:cNvSpPr>
          <p:nvPr>
            <p:ph type="hdr" sz="quarter" idx="10"/>
          </p:nvPr>
        </p:nvSpPr>
        <p:spPr/>
        <p:txBody>
          <a:bodyPr/>
          <a:lstStyle/>
          <a:p>
            <a:r>
              <a:rPr lang="de-DE" smtClean="0"/>
              <a:t>Die Idee</a:t>
            </a:r>
            <a:endParaRPr lang="de-DE"/>
          </a:p>
        </p:txBody>
      </p:sp>
    </p:spTree>
    <p:extLst>
      <p:ext uri="{BB962C8B-B14F-4D97-AF65-F5344CB8AC3E}">
        <p14:creationId xmlns:p14="http://schemas.microsoft.com/office/powerpoint/2010/main" val="4072921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6E93C314-6172-48AB-89E0-1B0CE04AD08C}" type="datetimeFigureOut">
              <a:rPr lang="de-DE" smtClean="0"/>
              <a:t>22.05.2015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3754EC-DC11-4E1B-9386-18053696EB94}" type="slidenum">
              <a:rPr lang="de-DE" smtClean="0"/>
              <a:t>‹Nr.›</a:t>
            </a:fld>
            <a:endParaRPr lang="de-DE"/>
          </a:p>
        </p:txBody>
      </p:sp>
    </p:spTree>
    <p:extLst>
      <p:ext uri="{BB962C8B-B14F-4D97-AF65-F5344CB8AC3E}">
        <p14:creationId xmlns:p14="http://schemas.microsoft.com/office/powerpoint/2010/main" val="59800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E93C314-6172-48AB-89E0-1B0CE04AD08C}" type="datetimeFigureOut">
              <a:rPr lang="de-DE" smtClean="0"/>
              <a:t>22.05.2015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3754EC-DC11-4E1B-9386-18053696EB94}" type="slidenum">
              <a:rPr lang="de-DE" smtClean="0"/>
              <a:t>‹Nr.›</a:t>
            </a:fld>
            <a:endParaRPr lang="de-DE"/>
          </a:p>
        </p:txBody>
      </p:sp>
    </p:spTree>
    <p:extLst>
      <p:ext uri="{BB962C8B-B14F-4D97-AF65-F5344CB8AC3E}">
        <p14:creationId xmlns:p14="http://schemas.microsoft.com/office/powerpoint/2010/main" val="3696686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E93C314-6172-48AB-89E0-1B0CE04AD08C}" type="datetimeFigureOut">
              <a:rPr lang="de-DE" smtClean="0"/>
              <a:t>22.05.2015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3754EC-DC11-4E1B-9386-18053696EB94}" type="slidenum">
              <a:rPr lang="de-DE" smtClean="0"/>
              <a:t>‹Nr.›</a:t>
            </a:fld>
            <a:endParaRPr lang="de-DE"/>
          </a:p>
        </p:txBody>
      </p:sp>
    </p:spTree>
    <p:extLst>
      <p:ext uri="{BB962C8B-B14F-4D97-AF65-F5344CB8AC3E}">
        <p14:creationId xmlns:p14="http://schemas.microsoft.com/office/powerpoint/2010/main" val="665088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6E93C314-6172-48AB-89E0-1B0CE04AD08C}" type="datetimeFigureOut">
              <a:rPr lang="de-DE">
                <a:solidFill>
                  <a:prstClr val="black">
                    <a:tint val="75000"/>
                  </a:prstClr>
                </a:solidFill>
              </a:rPr>
              <a:pPr/>
              <a:t>22.05.2015</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C73754EC-DC11-4E1B-9386-18053696EB94}"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714624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E93C314-6172-48AB-89E0-1B0CE04AD08C}" type="datetimeFigureOut">
              <a:rPr lang="de-DE">
                <a:solidFill>
                  <a:prstClr val="black">
                    <a:tint val="75000"/>
                  </a:prstClr>
                </a:solidFill>
              </a:rPr>
              <a:pPr/>
              <a:t>22.05.2015</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C73754EC-DC11-4E1B-9386-18053696EB94}"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098789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6E93C314-6172-48AB-89E0-1B0CE04AD08C}" type="datetimeFigureOut">
              <a:rPr lang="de-DE">
                <a:solidFill>
                  <a:prstClr val="black">
                    <a:tint val="75000"/>
                  </a:prstClr>
                </a:solidFill>
              </a:rPr>
              <a:pPr/>
              <a:t>22.05.2015</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C73754EC-DC11-4E1B-9386-18053696EB94}"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429855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6E93C314-6172-48AB-89E0-1B0CE04AD08C}" type="datetimeFigureOut">
              <a:rPr lang="de-DE">
                <a:solidFill>
                  <a:prstClr val="black">
                    <a:tint val="75000"/>
                  </a:prstClr>
                </a:solidFill>
              </a:rPr>
              <a:pPr/>
              <a:t>22.05.2015</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C73754EC-DC11-4E1B-9386-18053696EB94}"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8449042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6E93C314-6172-48AB-89E0-1B0CE04AD08C}" type="datetimeFigureOut">
              <a:rPr lang="de-DE">
                <a:solidFill>
                  <a:prstClr val="black">
                    <a:tint val="75000"/>
                  </a:prstClr>
                </a:solidFill>
              </a:rPr>
              <a:pPr/>
              <a:t>22.05.2015</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C73754EC-DC11-4E1B-9386-18053696EB94}"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374875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6E93C314-6172-48AB-89E0-1B0CE04AD08C}" type="datetimeFigureOut">
              <a:rPr lang="de-DE">
                <a:solidFill>
                  <a:prstClr val="black">
                    <a:tint val="75000"/>
                  </a:prstClr>
                </a:solidFill>
              </a:rPr>
              <a:pPr/>
              <a:t>22.05.2015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C73754EC-DC11-4E1B-9386-18053696EB94}"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689242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E93C314-6172-48AB-89E0-1B0CE04AD08C}" type="datetimeFigureOut">
              <a:rPr lang="de-DE">
                <a:solidFill>
                  <a:prstClr val="black">
                    <a:tint val="75000"/>
                  </a:prstClr>
                </a:solidFill>
              </a:rPr>
              <a:pPr/>
              <a:t>22.05.2015</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C73754EC-DC11-4E1B-9386-18053696EB94}"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567537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6E93C314-6172-48AB-89E0-1B0CE04AD08C}" type="datetimeFigureOut">
              <a:rPr lang="de-DE">
                <a:solidFill>
                  <a:prstClr val="black">
                    <a:tint val="75000"/>
                  </a:prstClr>
                </a:solidFill>
              </a:rPr>
              <a:pPr/>
              <a:t>22.05.2015</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C73754EC-DC11-4E1B-9386-18053696EB94}"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758584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E93C314-6172-48AB-89E0-1B0CE04AD08C}" type="datetimeFigureOut">
              <a:rPr lang="de-DE" smtClean="0"/>
              <a:t>22.05.2015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3754EC-DC11-4E1B-9386-18053696EB94}" type="slidenum">
              <a:rPr lang="de-DE" smtClean="0"/>
              <a:t>‹Nr.›</a:t>
            </a:fld>
            <a:endParaRPr lang="de-DE"/>
          </a:p>
        </p:txBody>
      </p:sp>
    </p:spTree>
    <p:extLst>
      <p:ext uri="{BB962C8B-B14F-4D97-AF65-F5344CB8AC3E}">
        <p14:creationId xmlns:p14="http://schemas.microsoft.com/office/powerpoint/2010/main" val="2445234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6E93C314-6172-48AB-89E0-1B0CE04AD08C}" type="datetimeFigureOut">
              <a:rPr lang="de-DE">
                <a:solidFill>
                  <a:prstClr val="black">
                    <a:tint val="75000"/>
                  </a:prstClr>
                </a:solidFill>
              </a:rPr>
              <a:pPr/>
              <a:t>22.05.2015</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C73754EC-DC11-4E1B-9386-18053696EB94}"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914249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E93C314-6172-48AB-89E0-1B0CE04AD08C}" type="datetimeFigureOut">
              <a:rPr lang="de-DE">
                <a:solidFill>
                  <a:prstClr val="black">
                    <a:tint val="75000"/>
                  </a:prstClr>
                </a:solidFill>
              </a:rPr>
              <a:pPr/>
              <a:t>22.05.2015</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C73754EC-DC11-4E1B-9386-18053696EB94}"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561470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E93C314-6172-48AB-89E0-1B0CE04AD08C}" type="datetimeFigureOut">
              <a:rPr lang="de-DE">
                <a:solidFill>
                  <a:prstClr val="black">
                    <a:tint val="75000"/>
                  </a:prstClr>
                </a:solidFill>
              </a:rPr>
              <a:pPr/>
              <a:t>22.05.2015</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C73754EC-DC11-4E1B-9386-18053696EB94}"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28194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6E93C314-6172-48AB-89E0-1B0CE04AD08C}" type="datetimeFigureOut">
              <a:rPr lang="de-DE" smtClean="0"/>
              <a:t>22.05.2015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3754EC-DC11-4E1B-9386-18053696EB94}" type="slidenum">
              <a:rPr lang="de-DE" smtClean="0"/>
              <a:t>‹Nr.›</a:t>
            </a:fld>
            <a:endParaRPr lang="de-DE"/>
          </a:p>
        </p:txBody>
      </p:sp>
    </p:spTree>
    <p:extLst>
      <p:ext uri="{BB962C8B-B14F-4D97-AF65-F5344CB8AC3E}">
        <p14:creationId xmlns:p14="http://schemas.microsoft.com/office/powerpoint/2010/main" val="774873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6E93C314-6172-48AB-89E0-1B0CE04AD08C}" type="datetimeFigureOut">
              <a:rPr lang="de-DE" smtClean="0"/>
              <a:t>22.05.2015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3754EC-DC11-4E1B-9386-18053696EB94}" type="slidenum">
              <a:rPr lang="de-DE" smtClean="0"/>
              <a:t>‹Nr.›</a:t>
            </a:fld>
            <a:endParaRPr lang="de-DE"/>
          </a:p>
        </p:txBody>
      </p:sp>
    </p:spTree>
    <p:extLst>
      <p:ext uri="{BB962C8B-B14F-4D97-AF65-F5344CB8AC3E}">
        <p14:creationId xmlns:p14="http://schemas.microsoft.com/office/powerpoint/2010/main" val="1402641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6E93C314-6172-48AB-89E0-1B0CE04AD08C}" type="datetimeFigureOut">
              <a:rPr lang="de-DE" smtClean="0"/>
              <a:t>22.05.2015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C73754EC-DC11-4E1B-9386-18053696EB94}" type="slidenum">
              <a:rPr lang="de-DE" smtClean="0"/>
              <a:t>‹Nr.›</a:t>
            </a:fld>
            <a:endParaRPr lang="de-DE"/>
          </a:p>
        </p:txBody>
      </p:sp>
    </p:spTree>
    <p:extLst>
      <p:ext uri="{BB962C8B-B14F-4D97-AF65-F5344CB8AC3E}">
        <p14:creationId xmlns:p14="http://schemas.microsoft.com/office/powerpoint/2010/main" val="439235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6E93C314-6172-48AB-89E0-1B0CE04AD08C}" type="datetimeFigureOut">
              <a:rPr lang="de-DE" smtClean="0"/>
              <a:t>22.05.2015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C73754EC-DC11-4E1B-9386-18053696EB94}" type="slidenum">
              <a:rPr lang="de-DE" smtClean="0"/>
              <a:t>‹Nr.›</a:t>
            </a:fld>
            <a:endParaRPr lang="de-DE"/>
          </a:p>
        </p:txBody>
      </p:sp>
    </p:spTree>
    <p:extLst>
      <p:ext uri="{BB962C8B-B14F-4D97-AF65-F5344CB8AC3E}">
        <p14:creationId xmlns:p14="http://schemas.microsoft.com/office/powerpoint/2010/main" val="3157210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E93C314-6172-48AB-89E0-1B0CE04AD08C}" type="datetimeFigureOut">
              <a:rPr lang="de-DE" smtClean="0"/>
              <a:t>22.05.2015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C73754EC-DC11-4E1B-9386-18053696EB94}" type="slidenum">
              <a:rPr lang="de-DE" smtClean="0"/>
              <a:t>‹Nr.›</a:t>
            </a:fld>
            <a:endParaRPr lang="de-DE"/>
          </a:p>
        </p:txBody>
      </p:sp>
    </p:spTree>
    <p:extLst>
      <p:ext uri="{BB962C8B-B14F-4D97-AF65-F5344CB8AC3E}">
        <p14:creationId xmlns:p14="http://schemas.microsoft.com/office/powerpoint/2010/main" val="96817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6E93C314-6172-48AB-89E0-1B0CE04AD08C}" type="datetimeFigureOut">
              <a:rPr lang="de-DE" smtClean="0"/>
              <a:t>22.05.2015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3754EC-DC11-4E1B-9386-18053696EB94}" type="slidenum">
              <a:rPr lang="de-DE" smtClean="0"/>
              <a:t>‹Nr.›</a:t>
            </a:fld>
            <a:endParaRPr lang="de-DE"/>
          </a:p>
        </p:txBody>
      </p:sp>
    </p:spTree>
    <p:extLst>
      <p:ext uri="{BB962C8B-B14F-4D97-AF65-F5344CB8AC3E}">
        <p14:creationId xmlns:p14="http://schemas.microsoft.com/office/powerpoint/2010/main" val="36104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6E93C314-6172-48AB-89E0-1B0CE04AD08C}" type="datetimeFigureOut">
              <a:rPr lang="de-DE" smtClean="0"/>
              <a:t>22.05.2015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3754EC-DC11-4E1B-9386-18053696EB94}" type="slidenum">
              <a:rPr lang="de-DE" smtClean="0"/>
              <a:t>‹Nr.›</a:t>
            </a:fld>
            <a:endParaRPr lang="de-DE"/>
          </a:p>
        </p:txBody>
      </p:sp>
    </p:spTree>
    <p:extLst>
      <p:ext uri="{BB962C8B-B14F-4D97-AF65-F5344CB8AC3E}">
        <p14:creationId xmlns:p14="http://schemas.microsoft.com/office/powerpoint/2010/main" val="1811947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000">
              <a:srgbClr val="48C808"/>
            </a:gs>
            <a:gs pos="50000">
              <a:schemeClr val="accent1">
                <a:tint val="44500"/>
                <a:satMod val="160000"/>
              </a:schemeClr>
            </a:gs>
            <a:gs pos="100000">
              <a:schemeClr val="accent1">
                <a:tint val="23500"/>
                <a:satMod val="160000"/>
              </a:schemeClr>
            </a:gs>
          </a:gsLst>
          <a:lin ang="16200000" scaled="1"/>
          <a:tileRect/>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93C314-6172-48AB-89E0-1B0CE04AD08C}" type="datetimeFigureOut">
              <a:rPr lang="de-DE" smtClean="0"/>
              <a:t>22.05.2015</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754EC-DC11-4E1B-9386-18053696EB94}" type="slidenum">
              <a:rPr lang="de-DE" smtClean="0"/>
              <a:t>‹Nr.›</a:t>
            </a:fld>
            <a:endParaRPr lang="de-DE"/>
          </a:p>
        </p:txBody>
      </p:sp>
    </p:spTree>
    <p:extLst>
      <p:ext uri="{BB962C8B-B14F-4D97-AF65-F5344CB8AC3E}">
        <p14:creationId xmlns:p14="http://schemas.microsoft.com/office/powerpoint/2010/main" val="340586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000">
              <a:srgbClr val="48C808"/>
            </a:gs>
            <a:gs pos="50000">
              <a:schemeClr val="accent1">
                <a:tint val="44500"/>
                <a:satMod val="160000"/>
              </a:schemeClr>
            </a:gs>
            <a:gs pos="100000">
              <a:schemeClr val="accent1">
                <a:tint val="23500"/>
                <a:satMod val="160000"/>
              </a:schemeClr>
            </a:gs>
          </a:gsLst>
          <a:lin ang="16200000" scaled="1"/>
          <a:tileRect/>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93C314-6172-48AB-89E0-1B0CE04AD08C}" type="datetimeFigureOut">
              <a:rPr lang="de-DE">
                <a:solidFill>
                  <a:prstClr val="black">
                    <a:tint val="75000"/>
                  </a:prstClr>
                </a:solidFill>
              </a:rPr>
              <a:pPr/>
              <a:t>22.05.2015</a:t>
            </a:fld>
            <a:endParaRPr lang="de-DE">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754EC-DC11-4E1B-9386-18053696EB94}"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361232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8827" y="2363047"/>
            <a:ext cx="7772400" cy="1470025"/>
          </a:xfrm>
        </p:spPr>
        <p:txBody>
          <a:bodyPr/>
          <a:lstStyle/>
          <a:p>
            <a:r>
              <a:rPr lang="de-DE" b="1" dirty="0" smtClean="0">
                <a:solidFill>
                  <a:srgbClr val="FF0000"/>
                </a:solidFill>
              </a:rPr>
              <a:t>Tour de </a:t>
            </a:r>
            <a:r>
              <a:rPr lang="de-DE" b="1" i="1" dirty="0" err="1" smtClean="0">
                <a:solidFill>
                  <a:srgbClr val="FF0000"/>
                </a:solidFill>
              </a:rPr>
              <a:t>Drei</a:t>
            </a:r>
            <a:r>
              <a:rPr lang="de-DE" b="1" dirty="0" err="1" smtClean="0">
                <a:solidFill>
                  <a:srgbClr val="FF0000"/>
                </a:solidFill>
              </a:rPr>
              <a:t>sinen</a:t>
            </a:r>
            <a:endParaRPr lang="de-DE" b="1" dirty="0">
              <a:solidFill>
                <a:srgbClr val="FF0000"/>
              </a:solidFill>
            </a:endParaRPr>
          </a:p>
        </p:txBody>
      </p:sp>
      <p:sp>
        <p:nvSpPr>
          <p:cNvPr id="3" name="Untertitel 2"/>
          <p:cNvSpPr>
            <a:spLocks noGrp="1"/>
          </p:cNvSpPr>
          <p:nvPr>
            <p:ph type="subTitle" idx="1"/>
          </p:nvPr>
        </p:nvSpPr>
        <p:spPr>
          <a:xfrm>
            <a:off x="713173" y="4869160"/>
            <a:ext cx="8280920" cy="1008112"/>
          </a:xfrm>
        </p:spPr>
        <p:txBody>
          <a:bodyPr>
            <a:normAutofit fontScale="77500" lnSpcReduction="20000"/>
          </a:bodyPr>
          <a:lstStyle/>
          <a:p>
            <a:r>
              <a:rPr lang="de-DE" dirty="0" smtClean="0">
                <a:solidFill>
                  <a:srgbClr val="FF0000"/>
                </a:solidFill>
              </a:rPr>
              <a:t>Für mehr Sicherheit auf der Schiene, Straße und zu Wasser</a:t>
            </a:r>
          </a:p>
          <a:p>
            <a:r>
              <a:rPr lang="de-DE" dirty="0" smtClean="0">
                <a:solidFill>
                  <a:srgbClr val="FF0000"/>
                </a:solidFill>
              </a:rPr>
              <a:t>In Berlin und  Brandenburg</a:t>
            </a:r>
            <a:endParaRPr lang="de-DE" dirty="0">
              <a:solidFill>
                <a:srgbClr val="FF0000"/>
              </a:solidFill>
            </a:endParaRPr>
          </a:p>
        </p:txBody>
      </p:sp>
      <p:pic>
        <p:nvPicPr>
          <p:cNvPr id="5125" name="Picture 5"/>
          <p:cNvPicPr>
            <a:picLocks noChangeAspect="1" noChangeArrowheads="1"/>
          </p:cNvPicPr>
          <p:nvPr/>
        </p:nvPicPr>
        <p:blipFill>
          <a:blip r:embed="rId2">
            <a:clrChange>
              <a:clrFrom>
                <a:srgbClr val="CCFFFF"/>
              </a:clrFrom>
              <a:clrTo>
                <a:srgbClr val="CCFFFF">
                  <a:alpha val="0"/>
                </a:srgbClr>
              </a:clrTo>
            </a:clrChange>
            <a:extLst>
              <a:ext uri="{28A0092B-C50C-407E-A947-70E740481C1C}">
                <a14:useLocalDpi xmlns:a14="http://schemas.microsoft.com/office/drawing/2010/main" val="0"/>
              </a:ext>
            </a:extLst>
          </a:blip>
          <a:srcRect/>
          <a:stretch>
            <a:fillRect/>
          </a:stretch>
        </p:blipFill>
        <p:spPr bwMode="auto">
          <a:xfrm>
            <a:off x="2915816" y="404664"/>
            <a:ext cx="3038422" cy="1958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67544" y="1916832"/>
            <a:ext cx="1584176" cy="1650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7867" y="1196752"/>
            <a:ext cx="2276226" cy="2636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066" y="3832783"/>
            <a:ext cx="87915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6881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5940152" y="237260"/>
            <a:ext cx="2954197" cy="400110"/>
          </a:xfrm>
          <a:prstGeom prst="rect">
            <a:avLst/>
          </a:prstGeom>
          <a:noFill/>
        </p:spPr>
        <p:txBody>
          <a:bodyPr wrap="square" rtlCol="0">
            <a:spAutoFit/>
          </a:bodyPr>
          <a:lstStyle/>
          <a:p>
            <a:pPr algn="r"/>
            <a:r>
              <a:rPr lang="de-DE" sz="2000" b="1" dirty="0" smtClean="0">
                <a:latin typeface="Arial Narrow" pitchFamily="34" charset="0"/>
              </a:rPr>
              <a:t>Sicherheit der Teilnehmer</a:t>
            </a:r>
            <a:endParaRPr lang="de-DE" sz="2000" b="1" dirty="0">
              <a:latin typeface="Arial Narrow" pitchFamily="34" charset="0"/>
            </a:endParaRPr>
          </a:p>
        </p:txBody>
      </p:sp>
      <p:sp>
        <p:nvSpPr>
          <p:cNvPr id="9" name="Textfeld 8"/>
          <p:cNvSpPr txBox="1"/>
          <p:nvPr/>
        </p:nvSpPr>
        <p:spPr>
          <a:xfrm>
            <a:off x="218759" y="5103674"/>
            <a:ext cx="8640960" cy="1477328"/>
          </a:xfrm>
          <a:prstGeom prst="rect">
            <a:avLst/>
          </a:prstGeom>
          <a:noFill/>
        </p:spPr>
        <p:txBody>
          <a:bodyPr wrap="square" rtlCol="0">
            <a:spAutoFit/>
          </a:bodyPr>
          <a:lstStyle/>
          <a:p>
            <a:pPr marL="285750" indent="-285750">
              <a:buFont typeface="Wingdings" pitchFamily="2" charset="2"/>
              <a:buChar char="ü"/>
            </a:pPr>
            <a:r>
              <a:rPr lang="de-DE" b="1" dirty="0" smtClean="0">
                <a:latin typeface="Arial Narrow" pitchFamily="34" charset="0"/>
              </a:rPr>
              <a:t>Ausstattung der Paare mit Mobiltelefon</a:t>
            </a:r>
          </a:p>
          <a:p>
            <a:pPr marL="285750" indent="-285750">
              <a:buFont typeface="Wingdings" pitchFamily="2" charset="2"/>
              <a:buChar char="ü"/>
            </a:pPr>
            <a:r>
              <a:rPr lang="de-DE" b="1" dirty="0" smtClean="0">
                <a:latin typeface="Arial Narrow" pitchFamily="34" charset="0"/>
              </a:rPr>
              <a:t>Helfer an den Fahrzeugübergabepunkten</a:t>
            </a:r>
          </a:p>
          <a:p>
            <a:pPr marL="285750" indent="-285750">
              <a:buFont typeface="Wingdings" pitchFamily="2" charset="2"/>
              <a:buChar char="ü"/>
            </a:pPr>
            <a:r>
              <a:rPr lang="de-DE" b="1" dirty="0" smtClean="0">
                <a:latin typeface="Arial Narrow" pitchFamily="34" charset="0"/>
              </a:rPr>
              <a:t>Sanitäter in Neu </a:t>
            </a:r>
            <a:r>
              <a:rPr lang="de-DE" b="1" dirty="0" err="1" smtClean="0">
                <a:latin typeface="Arial Narrow" pitchFamily="34" charset="0"/>
              </a:rPr>
              <a:t>Placht</a:t>
            </a:r>
            <a:r>
              <a:rPr lang="de-DE" b="1" dirty="0" smtClean="0">
                <a:latin typeface="Arial Narrow" pitchFamily="34" charset="0"/>
              </a:rPr>
              <a:t> und </a:t>
            </a:r>
            <a:r>
              <a:rPr lang="de-DE" b="1" dirty="0" err="1" smtClean="0">
                <a:latin typeface="Arial Narrow" pitchFamily="34" charset="0"/>
              </a:rPr>
              <a:t>Lychen</a:t>
            </a:r>
            <a:endParaRPr lang="de-DE" b="1" dirty="0" smtClean="0">
              <a:latin typeface="Arial Narrow" pitchFamily="34" charset="0"/>
            </a:endParaRPr>
          </a:p>
          <a:p>
            <a:pPr marL="285750" indent="-285750">
              <a:buFont typeface="Wingdings" pitchFamily="2" charset="2"/>
              <a:buChar char="ü"/>
            </a:pPr>
            <a:r>
              <a:rPr lang="de-DE" b="1" dirty="0" smtClean="0">
                <a:latin typeface="Arial Narrow" pitchFamily="34" charset="0"/>
              </a:rPr>
              <a:t>Polizeiliche Überwachung bzw. Hinweisschilder zu besonderer Achtsamkeit an die Autofahrer auf der Straße</a:t>
            </a:r>
            <a:endParaRPr lang="de-DE" b="1" dirty="0">
              <a:latin typeface="Arial Narrow"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980728"/>
            <a:ext cx="5114925"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5980" y="1861135"/>
            <a:ext cx="3242539" cy="3242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42676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5436096" y="260648"/>
            <a:ext cx="3458253" cy="400110"/>
          </a:xfrm>
          <a:prstGeom prst="rect">
            <a:avLst/>
          </a:prstGeom>
          <a:noFill/>
        </p:spPr>
        <p:txBody>
          <a:bodyPr wrap="square" rtlCol="0">
            <a:spAutoFit/>
          </a:bodyPr>
          <a:lstStyle/>
          <a:p>
            <a:pPr algn="r"/>
            <a:r>
              <a:rPr lang="de-DE" sz="2000" b="1" dirty="0" smtClean="0">
                <a:latin typeface="Arial Narrow" pitchFamily="34" charset="0"/>
              </a:rPr>
              <a:t>Sicherheit im Schienenverkehr</a:t>
            </a:r>
            <a:endParaRPr lang="de-DE" sz="2000" b="1" dirty="0">
              <a:latin typeface="Arial Narrow" pitchFamily="34" charset="0"/>
            </a:endParaRPr>
          </a:p>
        </p:txBody>
      </p:sp>
      <p:sp>
        <p:nvSpPr>
          <p:cNvPr id="9" name="Textfeld 8"/>
          <p:cNvSpPr txBox="1"/>
          <p:nvPr/>
        </p:nvSpPr>
        <p:spPr>
          <a:xfrm>
            <a:off x="218759" y="5075074"/>
            <a:ext cx="8640960" cy="1477328"/>
          </a:xfrm>
          <a:prstGeom prst="rect">
            <a:avLst/>
          </a:prstGeom>
          <a:noFill/>
        </p:spPr>
        <p:txBody>
          <a:bodyPr wrap="square" rtlCol="0">
            <a:spAutoFit/>
          </a:bodyPr>
          <a:lstStyle/>
          <a:p>
            <a:r>
              <a:rPr lang="de-DE" b="1" dirty="0" smtClean="0">
                <a:latin typeface="Arial Narrow" pitchFamily="34" charset="0"/>
              </a:rPr>
              <a:t>Die Bahn, HVLE, ODEG, PEG, S-Bahn Berlin, präsentieren:</a:t>
            </a:r>
          </a:p>
          <a:p>
            <a:pPr marL="285750" indent="-285750">
              <a:buFont typeface="Wingdings" pitchFamily="2" charset="2"/>
              <a:buChar char="ü"/>
            </a:pPr>
            <a:endParaRPr lang="de-DE" b="1" dirty="0">
              <a:latin typeface="Arial Narrow" pitchFamily="34" charset="0"/>
            </a:endParaRPr>
          </a:p>
          <a:p>
            <a:pPr marL="285750" indent="-285750">
              <a:buFont typeface="Wingdings" pitchFamily="2" charset="2"/>
              <a:buChar char="ü"/>
            </a:pPr>
            <a:r>
              <a:rPr lang="de-DE" b="1" dirty="0" smtClean="0">
                <a:latin typeface="Arial Narrow" pitchFamily="34" charset="0"/>
              </a:rPr>
              <a:t>Verhalten an Bahnübergängen</a:t>
            </a:r>
          </a:p>
          <a:p>
            <a:pPr marL="285750" indent="-285750">
              <a:buFont typeface="Wingdings" pitchFamily="2" charset="2"/>
              <a:buChar char="ü"/>
            </a:pPr>
            <a:r>
              <a:rPr lang="de-DE" b="1" dirty="0" smtClean="0">
                <a:latin typeface="Arial Narrow" pitchFamily="34" charset="0"/>
              </a:rPr>
              <a:t>Sicherheit auf Bahnhöfen</a:t>
            </a:r>
          </a:p>
          <a:p>
            <a:pPr marL="285750" indent="-285750">
              <a:buFont typeface="Wingdings" pitchFamily="2" charset="2"/>
              <a:buChar char="ü"/>
            </a:pPr>
            <a:r>
              <a:rPr lang="de-DE" b="1" dirty="0" smtClean="0">
                <a:latin typeface="Arial Narrow" pitchFamily="34" charset="0"/>
              </a:rPr>
              <a:t>Bremswege von Schienenfahrzeugen</a:t>
            </a:r>
            <a:endParaRPr lang="de-DE" b="1" dirty="0">
              <a:latin typeface="Arial Narrow" pitchFamily="34"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759" y="426060"/>
            <a:ext cx="5086350"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9465" y="2689590"/>
            <a:ext cx="4596553" cy="2194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42676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932040" y="237260"/>
            <a:ext cx="3962309" cy="400110"/>
          </a:xfrm>
          <a:prstGeom prst="rect">
            <a:avLst/>
          </a:prstGeom>
          <a:noFill/>
        </p:spPr>
        <p:txBody>
          <a:bodyPr wrap="square" rtlCol="0">
            <a:spAutoFit/>
          </a:bodyPr>
          <a:lstStyle/>
          <a:p>
            <a:pPr algn="r"/>
            <a:r>
              <a:rPr lang="de-DE" sz="2000" b="1" dirty="0" smtClean="0">
                <a:latin typeface="Arial Narrow" pitchFamily="34" charset="0"/>
              </a:rPr>
              <a:t>Zweirad Sicherheit im Straßenverkehr</a:t>
            </a:r>
            <a:endParaRPr lang="de-DE" sz="2000" b="1" dirty="0">
              <a:latin typeface="Arial Narrow" pitchFamily="34" charset="0"/>
            </a:endParaRPr>
          </a:p>
        </p:txBody>
      </p:sp>
      <p:sp>
        <p:nvSpPr>
          <p:cNvPr id="9" name="Textfeld 8"/>
          <p:cNvSpPr txBox="1"/>
          <p:nvPr/>
        </p:nvSpPr>
        <p:spPr>
          <a:xfrm>
            <a:off x="231141" y="4725144"/>
            <a:ext cx="8640960" cy="2031325"/>
          </a:xfrm>
          <a:prstGeom prst="rect">
            <a:avLst/>
          </a:prstGeom>
          <a:noFill/>
        </p:spPr>
        <p:txBody>
          <a:bodyPr wrap="square" rtlCol="0">
            <a:spAutoFit/>
          </a:bodyPr>
          <a:lstStyle/>
          <a:p>
            <a:r>
              <a:rPr lang="de-DE" b="1" dirty="0" smtClean="0">
                <a:latin typeface="Arial Narrow" pitchFamily="34" charset="0"/>
              </a:rPr>
              <a:t>Die Polizei, ADAC und ADFC präsentieren:</a:t>
            </a:r>
          </a:p>
          <a:p>
            <a:endParaRPr lang="de-DE" b="1" dirty="0">
              <a:latin typeface="Arial Narrow" pitchFamily="34" charset="0"/>
            </a:endParaRPr>
          </a:p>
          <a:p>
            <a:pPr marL="285750" indent="-285750">
              <a:buFontTx/>
              <a:buChar char="-"/>
            </a:pPr>
            <a:r>
              <a:rPr lang="de-DE" b="1" dirty="0" smtClean="0">
                <a:latin typeface="Arial Narrow" pitchFamily="34" charset="0"/>
              </a:rPr>
              <a:t>Ausbau von Fahrradwegen in Mecklenburg Vorpommern</a:t>
            </a:r>
          </a:p>
          <a:p>
            <a:pPr marL="285750" indent="-285750">
              <a:buFontTx/>
              <a:buChar char="-"/>
            </a:pPr>
            <a:r>
              <a:rPr lang="de-DE" b="1" dirty="0" smtClean="0">
                <a:latin typeface="Arial Narrow" pitchFamily="34" charset="0"/>
              </a:rPr>
              <a:t>Fahrrad- und Motorradsicherheitscheck</a:t>
            </a:r>
          </a:p>
          <a:p>
            <a:pPr marL="285750" indent="-285750">
              <a:buFontTx/>
              <a:buChar char="-"/>
            </a:pPr>
            <a:r>
              <a:rPr lang="de-DE" b="1" dirty="0" smtClean="0">
                <a:latin typeface="Arial Narrow" pitchFamily="34" charset="0"/>
              </a:rPr>
              <a:t>Umgang der Verkehrsteilnehmer</a:t>
            </a:r>
          </a:p>
          <a:p>
            <a:pPr marL="285750" indent="-285750">
              <a:buFontTx/>
              <a:buChar char="-"/>
            </a:pPr>
            <a:r>
              <a:rPr lang="de-DE" b="1" dirty="0" smtClean="0">
                <a:latin typeface="Arial Narrow" pitchFamily="34" charset="0"/>
              </a:rPr>
              <a:t>Kleiner Verkehrsgarten für Kinder</a:t>
            </a:r>
          </a:p>
          <a:p>
            <a:endParaRPr lang="de-DE" b="1" dirty="0">
              <a:latin typeface="Arial Narrow" pitchFamily="34" charset="0"/>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139" y="637370"/>
            <a:ext cx="4556883" cy="303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2151" y="1556792"/>
            <a:ext cx="4592198" cy="3060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0795" y="4827167"/>
            <a:ext cx="1261306" cy="1827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42676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5220072" y="237260"/>
            <a:ext cx="3674277" cy="400110"/>
          </a:xfrm>
          <a:prstGeom prst="rect">
            <a:avLst/>
          </a:prstGeom>
          <a:noFill/>
        </p:spPr>
        <p:txBody>
          <a:bodyPr wrap="square" rtlCol="0">
            <a:spAutoFit/>
          </a:bodyPr>
          <a:lstStyle/>
          <a:p>
            <a:pPr algn="r"/>
            <a:r>
              <a:rPr lang="de-DE" sz="2000" b="1" dirty="0" smtClean="0">
                <a:latin typeface="Arial Narrow" pitchFamily="34" charset="0"/>
              </a:rPr>
              <a:t>Sicherheit auf Wasserstraßen</a:t>
            </a:r>
            <a:endParaRPr lang="de-DE" sz="2000" b="1" dirty="0">
              <a:latin typeface="Arial Narrow" pitchFamily="34" charset="0"/>
            </a:endParaRPr>
          </a:p>
        </p:txBody>
      </p:sp>
      <p:sp>
        <p:nvSpPr>
          <p:cNvPr id="9" name="Textfeld 8"/>
          <p:cNvSpPr txBox="1"/>
          <p:nvPr/>
        </p:nvSpPr>
        <p:spPr>
          <a:xfrm>
            <a:off x="218759" y="5103674"/>
            <a:ext cx="8640960" cy="1477328"/>
          </a:xfrm>
          <a:prstGeom prst="rect">
            <a:avLst/>
          </a:prstGeom>
          <a:noFill/>
        </p:spPr>
        <p:txBody>
          <a:bodyPr wrap="square" rtlCol="0">
            <a:spAutoFit/>
          </a:bodyPr>
          <a:lstStyle/>
          <a:p>
            <a:r>
              <a:rPr lang="de-DE" b="1" dirty="0" smtClean="0">
                <a:latin typeface="Arial Narrow" pitchFamily="34" charset="0"/>
              </a:rPr>
              <a:t>Wasserschutzpolizei; Rettungsschwimmer präsentieren:</a:t>
            </a:r>
          </a:p>
          <a:p>
            <a:endParaRPr lang="de-DE" b="1" dirty="0">
              <a:latin typeface="Arial Narrow" pitchFamily="34" charset="0"/>
            </a:endParaRPr>
          </a:p>
          <a:p>
            <a:pPr marL="285750" indent="-285750">
              <a:buFont typeface="Wingdings" pitchFamily="2" charset="2"/>
              <a:buChar char="ü"/>
            </a:pPr>
            <a:r>
              <a:rPr lang="de-DE" b="1" dirty="0" smtClean="0">
                <a:latin typeface="Arial Narrow" pitchFamily="34" charset="0"/>
              </a:rPr>
              <a:t>Sicherheit auf den Wasserstraßen in Berlin- Brandenburg</a:t>
            </a:r>
          </a:p>
          <a:p>
            <a:pPr marL="285750" indent="-285750">
              <a:buFont typeface="Wingdings" pitchFamily="2" charset="2"/>
              <a:buChar char="ü"/>
            </a:pPr>
            <a:r>
              <a:rPr lang="de-DE" b="1" dirty="0" smtClean="0">
                <a:latin typeface="Arial Narrow" pitchFamily="34" charset="0"/>
              </a:rPr>
              <a:t>Richtige Verhaltensweise bei Badeunfällen</a:t>
            </a:r>
          </a:p>
          <a:p>
            <a:pPr marL="285750" indent="-285750">
              <a:buFont typeface="Wingdings" pitchFamily="2" charset="2"/>
              <a:buChar char="ü"/>
            </a:pPr>
            <a:r>
              <a:rPr lang="de-DE" b="1" dirty="0" smtClean="0">
                <a:latin typeface="Arial Narrow" pitchFamily="34" charset="0"/>
              </a:rPr>
              <a:t>Verhalten in Schleuse	</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7" y="747312"/>
            <a:ext cx="4215711" cy="3161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617" y="1859447"/>
            <a:ext cx="4314056" cy="3122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42676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7670213" y="237260"/>
            <a:ext cx="1224136" cy="400110"/>
          </a:xfrm>
          <a:prstGeom prst="rect">
            <a:avLst/>
          </a:prstGeom>
          <a:noFill/>
        </p:spPr>
        <p:txBody>
          <a:bodyPr wrap="square" rtlCol="0">
            <a:spAutoFit/>
          </a:bodyPr>
          <a:lstStyle/>
          <a:p>
            <a:pPr algn="r"/>
            <a:r>
              <a:rPr lang="de-DE" sz="2000" b="1" dirty="0" smtClean="0">
                <a:latin typeface="Arial Narrow" pitchFamily="34" charset="0"/>
              </a:rPr>
              <a:t>Ablauf</a:t>
            </a:r>
            <a:endParaRPr lang="de-DE" sz="2000" b="1" dirty="0">
              <a:latin typeface="Arial Narrow" pitchFamily="34" charset="0"/>
            </a:endParaRPr>
          </a:p>
        </p:txBody>
      </p:sp>
      <p:sp>
        <p:nvSpPr>
          <p:cNvPr id="9" name="Textfeld 8"/>
          <p:cNvSpPr txBox="1"/>
          <p:nvPr/>
        </p:nvSpPr>
        <p:spPr>
          <a:xfrm>
            <a:off x="253389" y="836712"/>
            <a:ext cx="8640960" cy="5078313"/>
          </a:xfrm>
          <a:prstGeom prst="rect">
            <a:avLst/>
          </a:prstGeom>
          <a:noFill/>
        </p:spPr>
        <p:txBody>
          <a:bodyPr wrap="square" rtlCol="0">
            <a:spAutoFit/>
          </a:bodyPr>
          <a:lstStyle/>
          <a:p>
            <a:r>
              <a:rPr lang="de-DE" b="1" dirty="0" smtClean="0">
                <a:latin typeface="Arial Narrow" pitchFamily="34" charset="0"/>
              </a:rPr>
              <a:t>6.00 Uhr Aufstellung von Technik, Mobiliar, </a:t>
            </a:r>
            <a:r>
              <a:rPr lang="de-DE" b="1" dirty="0">
                <a:latin typeface="Arial Narrow" pitchFamily="34" charset="0"/>
              </a:rPr>
              <a:t>V</a:t>
            </a:r>
            <a:r>
              <a:rPr lang="de-DE" b="1" dirty="0" smtClean="0">
                <a:latin typeface="Arial Narrow" pitchFamily="34" charset="0"/>
              </a:rPr>
              <a:t>erpflegung, Festausschmückung (10 Helfer)</a:t>
            </a:r>
          </a:p>
          <a:p>
            <a:r>
              <a:rPr lang="de-DE" b="1" dirty="0" smtClean="0">
                <a:latin typeface="Arial Narrow" pitchFamily="34" charset="0"/>
              </a:rPr>
              <a:t>8.30 Uhr Auswahl und Funktionsprobe (z.B. </a:t>
            </a:r>
            <a:r>
              <a:rPr lang="de-DE" b="1" dirty="0" err="1" smtClean="0">
                <a:latin typeface="Arial Narrow" pitchFamily="34" charset="0"/>
              </a:rPr>
              <a:t>Kettenöl</a:t>
            </a:r>
            <a:r>
              <a:rPr lang="de-DE" b="1" dirty="0" smtClean="0">
                <a:latin typeface="Arial Narrow" pitchFamily="34" charset="0"/>
              </a:rPr>
              <a:t>) der 10 Draisinen (10 Helfer + FV)</a:t>
            </a:r>
          </a:p>
          <a:p>
            <a:r>
              <a:rPr lang="de-DE" b="1" dirty="0" smtClean="0">
                <a:latin typeface="Arial Narrow" pitchFamily="34" charset="0"/>
              </a:rPr>
              <a:t>10.00 Uhr Treffpunkt </a:t>
            </a:r>
            <a:r>
              <a:rPr lang="de-DE" b="1" dirty="0" err="1" smtClean="0">
                <a:latin typeface="Arial Narrow" pitchFamily="34" charset="0"/>
              </a:rPr>
              <a:t>Draisinenbahnhof</a:t>
            </a:r>
            <a:r>
              <a:rPr lang="de-DE" b="1" dirty="0" smtClean="0">
                <a:latin typeface="Arial Narrow" pitchFamily="34" charset="0"/>
              </a:rPr>
              <a:t> Templin, Begrüßung durch Bürgermeister</a:t>
            </a:r>
          </a:p>
          <a:p>
            <a:r>
              <a:rPr lang="de-DE" b="1" dirty="0" smtClean="0">
                <a:latin typeface="Arial Narrow" pitchFamily="34" charset="0"/>
              </a:rPr>
              <a:t>10.15 Uhr Wahl der 10 Paare durch Auslosung durch Bürgermeister</a:t>
            </a:r>
          </a:p>
          <a:p>
            <a:r>
              <a:rPr lang="de-DE" b="1" dirty="0" smtClean="0">
                <a:latin typeface="Arial Narrow" pitchFamily="34" charset="0"/>
              </a:rPr>
              <a:t>10.30 Uhr Abfahrt </a:t>
            </a:r>
            <a:r>
              <a:rPr lang="de-DE" b="1" dirty="0" err="1" smtClean="0">
                <a:latin typeface="Arial Narrow" pitchFamily="34" charset="0"/>
              </a:rPr>
              <a:t>Draisinenbahnhof</a:t>
            </a:r>
            <a:r>
              <a:rPr lang="de-DE" b="1" dirty="0" smtClean="0">
                <a:latin typeface="Arial Narrow" pitchFamily="34" charset="0"/>
              </a:rPr>
              <a:t> Templin im 6 Minutenabstand (Zeitmessung 10 Helfer)</a:t>
            </a:r>
          </a:p>
          <a:p>
            <a:endParaRPr lang="de-DE" b="1" dirty="0" smtClean="0">
              <a:latin typeface="Arial Narrow" pitchFamily="34" charset="0"/>
            </a:endParaRPr>
          </a:p>
          <a:p>
            <a:r>
              <a:rPr lang="de-DE" b="1" dirty="0" err="1" smtClean="0">
                <a:latin typeface="Arial Narrow" pitchFamily="34" charset="0"/>
              </a:rPr>
              <a:t>Ca</a:t>
            </a:r>
            <a:r>
              <a:rPr lang="de-DE" b="1" dirty="0" smtClean="0">
                <a:latin typeface="Arial Narrow" pitchFamily="34" charset="0"/>
              </a:rPr>
              <a:t> 11.30 Uhr Übergabe Draisinen in </a:t>
            </a:r>
            <a:r>
              <a:rPr lang="de-DE" b="1" dirty="0" err="1" smtClean="0">
                <a:latin typeface="Arial Narrow" pitchFamily="34" charset="0"/>
              </a:rPr>
              <a:t>Lychen</a:t>
            </a:r>
            <a:r>
              <a:rPr lang="de-DE" b="1" dirty="0" smtClean="0">
                <a:latin typeface="Arial Narrow" pitchFamily="34" charset="0"/>
              </a:rPr>
              <a:t> an 10 Helfer</a:t>
            </a:r>
          </a:p>
          <a:p>
            <a:r>
              <a:rPr lang="de-DE" b="1" dirty="0" err="1" smtClean="0">
                <a:latin typeface="Arial Narrow" pitchFamily="34" charset="0"/>
              </a:rPr>
              <a:t>Ca</a:t>
            </a:r>
            <a:r>
              <a:rPr lang="de-DE" b="1" dirty="0" smtClean="0">
                <a:latin typeface="Arial Narrow" pitchFamily="34" charset="0"/>
              </a:rPr>
              <a:t> 11.35 Uhr Übernahme Tretboot in </a:t>
            </a:r>
            <a:r>
              <a:rPr lang="de-DE" b="1" dirty="0" err="1" smtClean="0">
                <a:latin typeface="Arial Narrow" pitchFamily="34" charset="0"/>
              </a:rPr>
              <a:t>Lychen</a:t>
            </a:r>
            <a:r>
              <a:rPr lang="de-DE" b="1" dirty="0" smtClean="0">
                <a:latin typeface="Arial Narrow" pitchFamily="34" charset="0"/>
              </a:rPr>
              <a:t> von 10 Helfer</a:t>
            </a:r>
          </a:p>
          <a:p>
            <a:endParaRPr lang="de-DE" b="1" dirty="0">
              <a:latin typeface="Arial Narrow" pitchFamily="34" charset="0"/>
            </a:endParaRPr>
          </a:p>
          <a:p>
            <a:r>
              <a:rPr lang="de-DE" b="1" dirty="0" err="1" smtClean="0">
                <a:latin typeface="Arial Narrow" pitchFamily="34" charset="0"/>
              </a:rPr>
              <a:t>Ca</a:t>
            </a:r>
            <a:r>
              <a:rPr lang="de-DE" b="1" dirty="0" smtClean="0">
                <a:latin typeface="Arial Narrow" pitchFamily="34" charset="0"/>
              </a:rPr>
              <a:t> 12.15 Uhr Übergabe Tretboot in </a:t>
            </a:r>
            <a:r>
              <a:rPr lang="de-DE" b="1" dirty="0" err="1" smtClean="0">
                <a:latin typeface="Arial Narrow" pitchFamily="34" charset="0"/>
              </a:rPr>
              <a:t>Lychen</a:t>
            </a:r>
            <a:r>
              <a:rPr lang="de-DE" b="1" dirty="0" smtClean="0">
                <a:latin typeface="Arial Narrow" pitchFamily="34" charset="0"/>
              </a:rPr>
              <a:t> an 10 Helfer</a:t>
            </a:r>
          </a:p>
          <a:p>
            <a:r>
              <a:rPr lang="de-DE" b="1" dirty="0" err="1" smtClean="0">
                <a:latin typeface="Arial Narrow" pitchFamily="34" charset="0"/>
              </a:rPr>
              <a:t>Ca</a:t>
            </a:r>
            <a:r>
              <a:rPr lang="de-DE" b="1" dirty="0" smtClean="0">
                <a:latin typeface="Arial Narrow" pitchFamily="34" charset="0"/>
              </a:rPr>
              <a:t> 12.20 Uhr Übernahme Fahrrad in </a:t>
            </a:r>
            <a:r>
              <a:rPr lang="de-DE" b="1" dirty="0" err="1" smtClean="0">
                <a:latin typeface="Arial Narrow" pitchFamily="34" charset="0"/>
              </a:rPr>
              <a:t>Lychen</a:t>
            </a:r>
            <a:r>
              <a:rPr lang="de-DE" b="1" dirty="0" smtClean="0">
                <a:latin typeface="Arial Narrow" pitchFamily="34" charset="0"/>
              </a:rPr>
              <a:t> an 10 Helfer</a:t>
            </a:r>
          </a:p>
          <a:p>
            <a:endParaRPr lang="de-DE" b="1" dirty="0">
              <a:latin typeface="Arial Narrow" pitchFamily="34" charset="0"/>
            </a:endParaRPr>
          </a:p>
          <a:p>
            <a:r>
              <a:rPr lang="de-DE" b="1" dirty="0" err="1" smtClean="0">
                <a:latin typeface="Arial Narrow" pitchFamily="34" charset="0"/>
              </a:rPr>
              <a:t>Ca</a:t>
            </a:r>
            <a:r>
              <a:rPr lang="de-DE" b="1" dirty="0" smtClean="0">
                <a:latin typeface="Arial Narrow" pitchFamily="34" charset="0"/>
              </a:rPr>
              <a:t> 13.30 Uhr Ankunft Marktplatz Templin [20 Helfer (davon 10 vom </a:t>
            </a:r>
            <a:r>
              <a:rPr lang="de-DE" b="1" dirty="0" err="1" smtClean="0">
                <a:latin typeface="Arial Narrow" pitchFamily="34" charset="0"/>
              </a:rPr>
              <a:t>Draisinenbahnhof</a:t>
            </a:r>
            <a:r>
              <a:rPr lang="de-DE" b="1" dirty="0" smtClean="0">
                <a:latin typeface="Arial Narrow" pitchFamily="34" charset="0"/>
              </a:rPr>
              <a:t> </a:t>
            </a:r>
            <a:r>
              <a:rPr lang="de-DE" b="1" dirty="0" err="1" smtClean="0">
                <a:latin typeface="Arial Narrow" pitchFamily="34" charset="0"/>
              </a:rPr>
              <a:t>Zeitm</a:t>
            </a:r>
            <a:r>
              <a:rPr lang="de-DE" b="1" dirty="0" smtClean="0">
                <a:latin typeface="Arial Narrow" pitchFamily="34" charset="0"/>
              </a:rPr>
              <a:t>.)]</a:t>
            </a:r>
          </a:p>
          <a:p>
            <a:endParaRPr lang="de-DE" b="1" dirty="0">
              <a:latin typeface="Arial Narrow" pitchFamily="34" charset="0"/>
            </a:endParaRPr>
          </a:p>
          <a:p>
            <a:r>
              <a:rPr lang="de-DE" b="1" dirty="0" err="1" smtClean="0">
                <a:latin typeface="Arial Narrow" pitchFamily="34" charset="0"/>
              </a:rPr>
              <a:t>Ca</a:t>
            </a:r>
            <a:r>
              <a:rPr lang="de-DE" b="1" dirty="0" smtClean="0">
                <a:latin typeface="Arial Narrow" pitchFamily="34" charset="0"/>
              </a:rPr>
              <a:t> 14.30 Uhr Siegerehrung durch Bürgermeister</a:t>
            </a:r>
          </a:p>
          <a:p>
            <a:r>
              <a:rPr lang="de-DE" b="1" dirty="0" err="1" smtClean="0">
                <a:latin typeface="Arial Narrow" pitchFamily="34" charset="0"/>
              </a:rPr>
              <a:t>Ca</a:t>
            </a:r>
            <a:r>
              <a:rPr lang="de-DE" b="1" dirty="0" smtClean="0">
                <a:latin typeface="Arial Narrow" pitchFamily="34" charset="0"/>
              </a:rPr>
              <a:t> 15.00 Uhr Auslosung der Wetteinsätze</a:t>
            </a:r>
          </a:p>
          <a:p>
            <a:endParaRPr lang="de-DE" b="1" dirty="0">
              <a:latin typeface="Arial Narrow" pitchFamily="34" charset="0"/>
            </a:endParaRPr>
          </a:p>
          <a:p>
            <a:r>
              <a:rPr lang="de-DE" b="1" dirty="0" smtClean="0">
                <a:latin typeface="Arial Narrow" pitchFamily="34" charset="0"/>
              </a:rPr>
              <a:t>Einrichtung Versorgungsstützpunkt in Neu </a:t>
            </a:r>
            <a:r>
              <a:rPr lang="de-DE" b="1" dirty="0" err="1" smtClean="0">
                <a:latin typeface="Arial Narrow" pitchFamily="34" charset="0"/>
              </a:rPr>
              <a:t>Placht</a:t>
            </a:r>
            <a:r>
              <a:rPr lang="de-DE" b="1" dirty="0" smtClean="0">
                <a:latin typeface="Arial Narrow" pitchFamily="34" charset="0"/>
              </a:rPr>
              <a:t> (6 Helfer)</a:t>
            </a:r>
            <a:endParaRPr lang="de-DE" b="1" dirty="0">
              <a:latin typeface="Arial Narrow" pitchFamily="34" charset="0"/>
            </a:endParaRPr>
          </a:p>
        </p:txBody>
      </p:sp>
    </p:spTree>
    <p:extLst>
      <p:ext uri="{BB962C8B-B14F-4D97-AF65-F5344CB8AC3E}">
        <p14:creationId xmlns:p14="http://schemas.microsoft.com/office/powerpoint/2010/main" val="24142676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6732240" y="237260"/>
            <a:ext cx="2162109" cy="400110"/>
          </a:xfrm>
          <a:prstGeom prst="rect">
            <a:avLst/>
          </a:prstGeom>
          <a:noFill/>
        </p:spPr>
        <p:txBody>
          <a:bodyPr wrap="square" rtlCol="0">
            <a:spAutoFit/>
          </a:bodyPr>
          <a:lstStyle/>
          <a:p>
            <a:pPr algn="r"/>
            <a:r>
              <a:rPr lang="de-DE" sz="2000" b="1" dirty="0" smtClean="0">
                <a:latin typeface="Arial Narrow" pitchFamily="34" charset="0"/>
              </a:rPr>
              <a:t>Rahmendaten</a:t>
            </a:r>
            <a:endParaRPr lang="de-DE" sz="2000" b="1" dirty="0">
              <a:latin typeface="Arial Narrow" pitchFamily="34" charset="0"/>
            </a:endParaRPr>
          </a:p>
        </p:txBody>
      </p:sp>
      <p:sp>
        <p:nvSpPr>
          <p:cNvPr id="9" name="Textfeld 8"/>
          <p:cNvSpPr txBox="1"/>
          <p:nvPr/>
        </p:nvSpPr>
        <p:spPr>
          <a:xfrm>
            <a:off x="253389" y="3356992"/>
            <a:ext cx="8640960" cy="2585323"/>
          </a:xfrm>
          <a:prstGeom prst="rect">
            <a:avLst/>
          </a:prstGeom>
          <a:noFill/>
        </p:spPr>
        <p:txBody>
          <a:bodyPr wrap="square" rtlCol="0">
            <a:spAutoFit/>
          </a:bodyPr>
          <a:lstStyle/>
          <a:p>
            <a:pPr algn="ctr"/>
            <a:r>
              <a:rPr lang="de-DE" b="1" dirty="0">
                <a:latin typeface="Arial Narrow" pitchFamily="34" charset="0"/>
              </a:rPr>
              <a:t>Zu den Rahmendaten gehört die Festlegung des Ortes und Zeitrahmens. </a:t>
            </a:r>
            <a:r>
              <a:rPr lang="de-DE" b="1" dirty="0" smtClean="0">
                <a:latin typeface="Arial Narrow" pitchFamily="34" charset="0"/>
              </a:rPr>
              <a:t>Der Zeitrahmen der </a:t>
            </a:r>
            <a:r>
              <a:rPr lang="de-DE" b="1" dirty="0">
                <a:latin typeface="Arial Narrow" pitchFamily="34" charset="0"/>
              </a:rPr>
              <a:t>Veranstaltung </a:t>
            </a:r>
            <a:r>
              <a:rPr lang="de-DE" b="1" dirty="0" smtClean="0">
                <a:latin typeface="Arial Narrow" pitchFamily="34" charset="0"/>
              </a:rPr>
              <a:t>darf sich </a:t>
            </a:r>
            <a:r>
              <a:rPr lang="de-DE" b="1" dirty="0">
                <a:latin typeface="Arial Narrow" pitchFamily="34" charset="0"/>
              </a:rPr>
              <a:t>nicht mit anderen wichtigen Veranstaltungen </a:t>
            </a:r>
            <a:r>
              <a:rPr lang="de-DE" b="1" dirty="0" smtClean="0">
                <a:latin typeface="Arial Narrow" pitchFamily="34" charset="0"/>
              </a:rPr>
              <a:t>überschneiden. Über </a:t>
            </a:r>
            <a:r>
              <a:rPr lang="de-DE" b="1" dirty="0">
                <a:latin typeface="Arial Narrow" pitchFamily="34" charset="0"/>
              </a:rPr>
              <a:t>den gesamten </a:t>
            </a:r>
            <a:r>
              <a:rPr lang="de-DE" b="1" dirty="0" smtClean="0">
                <a:latin typeface="Arial Narrow" pitchFamily="34" charset="0"/>
              </a:rPr>
              <a:t>Zeitraum muss </a:t>
            </a:r>
            <a:r>
              <a:rPr lang="de-DE" b="1" dirty="0">
                <a:latin typeface="Arial Narrow" pitchFamily="34" charset="0"/>
              </a:rPr>
              <a:t>die notwendige Infrastruktur zur Verfügung </a:t>
            </a:r>
            <a:r>
              <a:rPr lang="de-DE" b="1" dirty="0" smtClean="0">
                <a:latin typeface="Arial Narrow" pitchFamily="34" charset="0"/>
              </a:rPr>
              <a:t>stehen (Veranstaltungsräume</a:t>
            </a:r>
            <a:r>
              <a:rPr lang="de-DE" b="1" dirty="0">
                <a:latin typeface="Arial Narrow" pitchFamily="34" charset="0"/>
              </a:rPr>
              <a:t>, Küche, evtl. Gästehaus/Hotel etc.). </a:t>
            </a:r>
            <a:r>
              <a:rPr lang="de-DE" b="1" dirty="0" smtClean="0">
                <a:latin typeface="Arial Narrow" pitchFamily="34" charset="0"/>
              </a:rPr>
              <a:t> Im Vorfeld ist mit </a:t>
            </a:r>
            <a:r>
              <a:rPr lang="de-DE" b="1" dirty="0">
                <a:latin typeface="Arial Narrow" pitchFamily="34" charset="0"/>
              </a:rPr>
              <a:t>einer möglichst realistischen </a:t>
            </a:r>
            <a:r>
              <a:rPr lang="de-DE" b="1" dirty="0" smtClean="0">
                <a:latin typeface="Arial Narrow" pitchFamily="34" charset="0"/>
              </a:rPr>
              <a:t>Teilnehmerzahl zu kalkulieren, </a:t>
            </a:r>
            <a:r>
              <a:rPr lang="de-DE" b="1" dirty="0">
                <a:latin typeface="Arial Narrow" pitchFamily="34" charset="0"/>
              </a:rPr>
              <a:t>damit </a:t>
            </a:r>
            <a:r>
              <a:rPr lang="de-DE" b="1" dirty="0" smtClean="0">
                <a:latin typeface="Arial Narrow" pitchFamily="34" charset="0"/>
              </a:rPr>
              <a:t>nicht </a:t>
            </a:r>
            <a:r>
              <a:rPr lang="de-DE" b="1" dirty="0">
                <a:latin typeface="Arial Narrow" pitchFamily="34" charset="0"/>
              </a:rPr>
              <a:t>im zu kleinen oder zu großen Rahmen </a:t>
            </a:r>
            <a:r>
              <a:rPr lang="de-DE" b="1" dirty="0" smtClean="0">
                <a:latin typeface="Arial Narrow" pitchFamily="34" charset="0"/>
              </a:rPr>
              <a:t>geplant wird. </a:t>
            </a:r>
            <a:r>
              <a:rPr lang="de-DE" b="1" dirty="0">
                <a:latin typeface="Arial Narrow" pitchFamily="34" charset="0"/>
              </a:rPr>
              <a:t>Bei der Wahl der Räumlichkeiten sollten </a:t>
            </a:r>
            <a:r>
              <a:rPr lang="de-DE" b="1" dirty="0" smtClean="0">
                <a:latin typeface="Arial Narrow" pitchFamily="34" charset="0"/>
              </a:rPr>
              <a:t>die </a:t>
            </a:r>
            <a:r>
              <a:rPr lang="de-DE" b="1" dirty="0">
                <a:latin typeface="Arial Narrow" pitchFamily="34" charset="0"/>
              </a:rPr>
              <a:t>Veranstaltungsziele im Hinterkopf </a:t>
            </a:r>
            <a:r>
              <a:rPr lang="de-DE" b="1" dirty="0" smtClean="0">
                <a:latin typeface="Arial Narrow" pitchFamily="34" charset="0"/>
              </a:rPr>
              <a:t>bleiben. </a:t>
            </a:r>
            <a:r>
              <a:rPr lang="de-DE" b="1" dirty="0">
                <a:latin typeface="Arial Narrow" pitchFamily="34" charset="0"/>
              </a:rPr>
              <a:t>Wichtig ist auch die Entscheidung, ob </a:t>
            </a:r>
            <a:r>
              <a:rPr lang="de-DE" b="1" dirty="0" smtClean="0">
                <a:latin typeface="Arial Narrow" pitchFamily="34" charset="0"/>
              </a:rPr>
              <a:t>die Veranstaltung </a:t>
            </a:r>
            <a:r>
              <a:rPr lang="de-DE" b="1" dirty="0">
                <a:latin typeface="Arial Narrow" pitchFamily="34" charset="0"/>
              </a:rPr>
              <a:t>auf einen oder auf zwei Tage </a:t>
            </a:r>
            <a:r>
              <a:rPr lang="de-DE" b="1" dirty="0" smtClean="0">
                <a:latin typeface="Arial Narrow" pitchFamily="34" charset="0"/>
              </a:rPr>
              <a:t>gelegt wird. </a:t>
            </a:r>
            <a:r>
              <a:rPr lang="de-DE" b="1" dirty="0">
                <a:latin typeface="Arial Narrow" pitchFamily="34" charset="0"/>
              </a:rPr>
              <a:t>Eine zweitägige Veranstaltung ist aufwendiger und es ist evtl. schwieriger die Teilnehmer/innen davon zu überzeugen, dass sich für sie der Aufwand lohnt.</a:t>
            </a:r>
            <a:endParaRPr lang="de-DE" b="1" dirty="0" smtClean="0">
              <a:latin typeface="Arial Narrow"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37260"/>
            <a:ext cx="4366712" cy="2911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27012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7670213" y="237260"/>
            <a:ext cx="1224136" cy="400110"/>
          </a:xfrm>
          <a:prstGeom prst="rect">
            <a:avLst/>
          </a:prstGeom>
          <a:noFill/>
        </p:spPr>
        <p:txBody>
          <a:bodyPr wrap="square" rtlCol="0">
            <a:spAutoFit/>
          </a:bodyPr>
          <a:lstStyle/>
          <a:p>
            <a:pPr algn="r"/>
            <a:r>
              <a:rPr lang="de-DE" sz="2000" b="1" dirty="0" smtClean="0">
                <a:latin typeface="Arial Narrow" pitchFamily="34" charset="0"/>
              </a:rPr>
              <a:t>Helfer</a:t>
            </a:r>
            <a:endParaRPr lang="de-DE" sz="2000" b="1" dirty="0">
              <a:latin typeface="Arial Narrow" pitchFamily="34" charset="0"/>
            </a:endParaRPr>
          </a:p>
        </p:txBody>
      </p:sp>
      <p:sp>
        <p:nvSpPr>
          <p:cNvPr id="9" name="Textfeld 8"/>
          <p:cNvSpPr txBox="1"/>
          <p:nvPr/>
        </p:nvSpPr>
        <p:spPr>
          <a:xfrm>
            <a:off x="218759" y="4005064"/>
            <a:ext cx="8640960" cy="2308324"/>
          </a:xfrm>
          <a:prstGeom prst="rect">
            <a:avLst/>
          </a:prstGeom>
          <a:noFill/>
        </p:spPr>
        <p:txBody>
          <a:bodyPr wrap="square" rtlCol="0">
            <a:spAutoFit/>
          </a:bodyPr>
          <a:lstStyle/>
          <a:p>
            <a:endParaRPr lang="de-DE" b="1" dirty="0" smtClean="0">
              <a:latin typeface="Arial Narrow" pitchFamily="34" charset="0"/>
            </a:endParaRPr>
          </a:p>
          <a:p>
            <a:r>
              <a:rPr lang="de-DE" b="1" dirty="0" err="1">
                <a:latin typeface="Arial Narrow" pitchFamily="34" charset="0"/>
              </a:rPr>
              <a:t>c</a:t>
            </a:r>
            <a:r>
              <a:rPr lang="de-DE" b="1" dirty="0" err="1" smtClean="0">
                <a:latin typeface="Arial Narrow" pitchFamily="34" charset="0"/>
              </a:rPr>
              <a:t>a</a:t>
            </a:r>
            <a:r>
              <a:rPr lang="de-DE" b="1" dirty="0" smtClean="0">
                <a:latin typeface="Arial Narrow" pitchFamily="34" charset="0"/>
              </a:rPr>
              <a:t> 75 Helfer aus dem Gymnasium Templin und Pestalozzi Schule in </a:t>
            </a:r>
            <a:r>
              <a:rPr lang="de-DE" b="1" dirty="0" err="1" smtClean="0">
                <a:latin typeface="Arial Narrow" pitchFamily="34" charset="0"/>
              </a:rPr>
              <a:t>Lychen</a:t>
            </a:r>
            <a:endParaRPr lang="de-DE" b="1" dirty="0" smtClean="0">
              <a:latin typeface="Arial Narrow" pitchFamily="34" charset="0"/>
            </a:endParaRPr>
          </a:p>
          <a:p>
            <a:pPr marL="285750" indent="-285750">
              <a:buFont typeface="Wingdings" pitchFamily="2" charset="2"/>
              <a:buChar char="ü"/>
            </a:pPr>
            <a:endParaRPr lang="de-DE" b="1" dirty="0" smtClean="0">
              <a:latin typeface="Arial Narrow" pitchFamily="34" charset="0"/>
            </a:endParaRPr>
          </a:p>
          <a:p>
            <a:pPr marL="285750" indent="-285750">
              <a:buFont typeface="Wingdings" pitchFamily="2" charset="2"/>
              <a:buChar char="ü"/>
            </a:pPr>
            <a:r>
              <a:rPr lang="de-DE" b="1" dirty="0" smtClean="0">
                <a:latin typeface="Arial Narrow" pitchFamily="34" charset="0"/>
              </a:rPr>
              <a:t>10 Helfer </a:t>
            </a:r>
            <a:r>
              <a:rPr lang="de-DE" b="1" dirty="0" err="1" smtClean="0">
                <a:latin typeface="Arial Narrow" pitchFamily="34" charset="0"/>
              </a:rPr>
              <a:t>Übg</a:t>
            </a:r>
            <a:r>
              <a:rPr lang="de-DE" b="1" dirty="0" smtClean="0">
                <a:latin typeface="Arial Narrow" pitchFamily="34" charset="0"/>
              </a:rPr>
              <a:t> Draisine</a:t>
            </a:r>
            <a:r>
              <a:rPr lang="de-DE" b="1" dirty="0">
                <a:latin typeface="Arial Narrow" pitchFamily="34" charset="0"/>
              </a:rPr>
              <a:t> </a:t>
            </a:r>
            <a:r>
              <a:rPr lang="de-DE" b="1" dirty="0" smtClean="0">
                <a:latin typeface="Arial Narrow" pitchFamily="34" charset="0"/>
              </a:rPr>
              <a:t>+ Zeitmessung </a:t>
            </a:r>
            <a:r>
              <a:rPr lang="de-DE" b="1" dirty="0">
                <a:latin typeface="Arial Narrow" pitchFamily="34" charset="0"/>
              </a:rPr>
              <a:t>T</a:t>
            </a:r>
            <a:r>
              <a:rPr lang="de-DE" b="1" dirty="0" smtClean="0">
                <a:latin typeface="Arial Narrow" pitchFamily="34" charset="0"/>
              </a:rPr>
              <a:t>emplin, Zuordnung durch Zahl 1 bis 10</a:t>
            </a:r>
          </a:p>
          <a:p>
            <a:pPr marL="285750" indent="-285750">
              <a:buFont typeface="Wingdings" pitchFamily="2" charset="2"/>
              <a:buChar char="ü"/>
            </a:pPr>
            <a:r>
              <a:rPr lang="de-DE" b="1" dirty="0" smtClean="0">
                <a:latin typeface="Arial Narrow" pitchFamily="34" charset="0"/>
              </a:rPr>
              <a:t>6 Helfer Verpflegung Neu </a:t>
            </a:r>
            <a:r>
              <a:rPr lang="de-DE" b="1" dirty="0" err="1" smtClean="0">
                <a:latin typeface="Arial Narrow" pitchFamily="34" charset="0"/>
              </a:rPr>
              <a:t>Placht</a:t>
            </a:r>
            <a:endParaRPr lang="de-DE" b="1" dirty="0" smtClean="0">
              <a:latin typeface="Arial Narrow" pitchFamily="34" charset="0"/>
            </a:endParaRPr>
          </a:p>
          <a:p>
            <a:pPr marL="285750" indent="-285750">
              <a:buFont typeface="Wingdings" pitchFamily="2" charset="2"/>
              <a:buChar char="ü"/>
            </a:pPr>
            <a:r>
              <a:rPr lang="de-DE" b="1" dirty="0" smtClean="0">
                <a:latin typeface="Arial Narrow" pitchFamily="34" charset="0"/>
              </a:rPr>
              <a:t>10 Helfer Verpflegung + </a:t>
            </a:r>
            <a:r>
              <a:rPr lang="de-DE" b="1" dirty="0" err="1" smtClean="0">
                <a:latin typeface="Arial Narrow" pitchFamily="34" charset="0"/>
              </a:rPr>
              <a:t>Übn</a:t>
            </a:r>
            <a:r>
              <a:rPr lang="de-DE" b="1" dirty="0" smtClean="0">
                <a:latin typeface="Arial Narrow" pitchFamily="34" charset="0"/>
              </a:rPr>
              <a:t> Draisine – </a:t>
            </a:r>
            <a:r>
              <a:rPr lang="de-DE" b="1" dirty="0" err="1" smtClean="0">
                <a:latin typeface="Arial Narrow" pitchFamily="34" charset="0"/>
              </a:rPr>
              <a:t>Übg</a:t>
            </a:r>
            <a:r>
              <a:rPr lang="de-DE" b="1" dirty="0" smtClean="0">
                <a:latin typeface="Arial Narrow" pitchFamily="34" charset="0"/>
              </a:rPr>
              <a:t> Tretboot </a:t>
            </a:r>
            <a:r>
              <a:rPr lang="de-DE" b="1" dirty="0" err="1" smtClean="0">
                <a:latin typeface="Arial Narrow" pitchFamily="34" charset="0"/>
              </a:rPr>
              <a:t>Lychen</a:t>
            </a:r>
            <a:endParaRPr lang="de-DE" b="1" dirty="0" smtClean="0">
              <a:latin typeface="Arial Narrow" pitchFamily="34" charset="0"/>
            </a:endParaRPr>
          </a:p>
          <a:p>
            <a:pPr marL="285750" indent="-285750">
              <a:buFont typeface="Wingdings" pitchFamily="2" charset="2"/>
              <a:buChar char="ü"/>
            </a:pPr>
            <a:r>
              <a:rPr lang="de-DE" b="1" dirty="0" smtClean="0">
                <a:latin typeface="Arial Narrow" pitchFamily="34" charset="0"/>
              </a:rPr>
              <a:t>10 Helfer Verpflegung + </a:t>
            </a:r>
            <a:r>
              <a:rPr lang="de-DE" b="1" dirty="0" err="1" smtClean="0">
                <a:latin typeface="Arial Narrow" pitchFamily="34" charset="0"/>
              </a:rPr>
              <a:t>Übn</a:t>
            </a:r>
            <a:r>
              <a:rPr lang="de-DE" b="1" dirty="0" smtClean="0">
                <a:latin typeface="Arial Narrow" pitchFamily="34" charset="0"/>
              </a:rPr>
              <a:t> Tretboot – </a:t>
            </a:r>
            <a:r>
              <a:rPr lang="de-DE" b="1" dirty="0" err="1" smtClean="0">
                <a:latin typeface="Arial Narrow" pitchFamily="34" charset="0"/>
              </a:rPr>
              <a:t>Übg</a:t>
            </a:r>
            <a:r>
              <a:rPr lang="de-DE" b="1" dirty="0" smtClean="0">
                <a:latin typeface="Arial Narrow" pitchFamily="34" charset="0"/>
              </a:rPr>
              <a:t> Fahrrad </a:t>
            </a:r>
            <a:r>
              <a:rPr lang="de-DE" b="1" dirty="0" err="1" smtClean="0">
                <a:latin typeface="Arial Narrow" pitchFamily="34" charset="0"/>
              </a:rPr>
              <a:t>Lychen</a:t>
            </a:r>
            <a:endParaRPr lang="de-DE" b="1" dirty="0" smtClean="0">
              <a:latin typeface="Arial Narrow" pitchFamily="34" charset="0"/>
            </a:endParaRPr>
          </a:p>
          <a:p>
            <a:pPr marL="285750" indent="-285750">
              <a:buFont typeface="Wingdings" pitchFamily="2" charset="2"/>
              <a:buChar char="ü"/>
            </a:pPr>
            <a:r>
              <a:rPr lang="de-DE" b="1" dirty="0">
                <a:latin typeface="Arial Narrow" pitchFamily="34" charset="0"/>
              </a:rPr>
              <a:t>3</a:t>
            </a:r>
            <a:r>
              <a:rPr lang="de-DE" b="1" dirty="0" smtClean="0">
                <a:latin typeface="Arial Narrow" pitchFamily="34" charset="0"/>
              </a:rPr>
              <a:t>0 Helfer </a:t>
            </a:r>
            <a:r>
              <a:rPr lang="de-DE" b="1" dirty="0" err="1" smtClean="0">
                <a:latin typeface="Arial Narrow" pitchFamily="34" charset="0"/>
              </a:rPr>
              <a:t>Übn</a:t>
            </a:r>
            <a:r>
              <a:rPr lang="de-DE" b="1" dirty="0" smtClean="0">
                <a:latin typeface="Arial Narrow" pitchFamily="34" charset="0"/>
              </a:rPr>
              <a:t> Fahrrad + Zeitmessung Fahrrad, Verpflegung</a:t>
            </a:r>
            <a:endParaRPr lang="de-DE" b="1" dirty="0">
              <a:latin typeface="Arial Narrow" pitchFamily="34" charset="0"/>
            </a:endParaRPr>
          </a:p>
        </p:txBody>
      </p:sp>
      <p:pic>
        <p:nvPicPr>
          <p:cNvPr id="1026" name="Picture 2"/>
          <p:cNvPicPr>
            <a:picLocks noChangeAspect="1" noChangeArrowheads="1"/>
          </p:cNvPicPr>
          <p:nvPr/>
        </p:nvPicPr>
        <p:blipFill>
          <a:blip r:embed="rId3">
            <a:clrChange>
              <a:clrFrom>
                <a:srgbClr val="FEFDFB"/>
              </a:clrFrom>
              <a:clrTo>
                <a:srgbClr val="FEFDFB">
                  <a:alpha val="0"/>
                </a:srgbClr>
              </a:clrTo>
            </a:clrChange>
            <a:extLst>
              <a:ext uri="{28A0092B-C50C-407E-A947-70E740481C1C}">
                <a14:useLocalDpi xmlns:a14="http://schemas.microsoft.com/office/drawing/2010/main" val="0"/>
              </a:ext>
            </a:extLst>
          </a:blip>
          <a:srcRect/>
          <a:stretch>
            <a:fillRect/>
          </a:stretch>
        </p:blipFill>
        <p:spPr bwMode="auto">
          <a:xfrm>
            <a:off x="268469" y="980728"/>
            <a:ext cx="4286250"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29509">
            <a:off x="4139952" y="1670908"/>
            <a:ext cx="4505325"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201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7308304" y="237260"/>
            <a:ext cx="1586045" cy="400110"/>
          </a:xfrm>
          <a:prstGeom prst="rect">
            <a:avLst/>
          </a:prstGeom>
          <a:noFill/>
        </p:spPr>
        <p:txBody>
          <a:bodyPr wrap="square" rtlCol="0">
            <a:spAutoFit/>
          </a:bodyPr>
          <a:lstStyle/>
          <a:p>
            <a:pPr algn="r"/>
            <a:r>
              <a:rPr lang="de-DE" sz="2000" b="1" dirty="0" smtClean="0">
                <a:latin typeface="Arial Narrow" pitchFamily="34" charset="0"/>
              </a:rPr>
              <a:t>Dienstplan</a:t>
            </a:r>
            <a:endParaRPr lang="de-DE" sz="2000" b="1" dirty="0">
              <a:latin typeface="Arial Narrow" pitchFamily="34" charset="0"/>
            </a:endParaRPr>
          </a:p>
        </p:txBody>
      </p:sp>
      <p:sp>
        <p:nvSpPr>
          <p:cNvPr id="9" name="Textfeld 8"/>
          <p:cNvSpPr txBox="1"/>
          <p:nvPr/>
        </p:nvSpPr>
        <p:spPr>
          <a:xfrm>
            <a:off x="260158" y="4581128"/>
            <a:ext cx="8640960" cy="1477328"/>
          </a:xfrm>
          <a:prstGeom prst="rect">
            <a:avLst/>
          </a:prstGeom>
          <a:noFill/>
        </p:spPr>
        <p:txBody>
          <a:bodyPr wrap="square" rtlCol="0">
            <a:spAutoFit/>
          </a:bodyPr>
          <a:lstStyle/>
          <a:p>
            <a:pPr algn="ctr"/>
            <a:r>
              <a:rPr lang="de-DE" b="1" dirty="0" smtClean="0">
                <a:latin typeface="Arial Narrow" pitchFamily="34" charset="0"/>
              </a:rPr>
              <a:t>Um </a:t>
            </a:r>
            <a:r>
              <a:rPr lang="de-DE" b="1" dirty="0">
                <a:latin typeface="Arial Narrow" pitchFamily="34" charset="0"/>
              </a:rPr>
              <a:t>die Arbeit des Personals zu koordinieren, </a:t>
            </a:r>
            <a:r>
              <a:rPr lang="de-DE" b="1" dirty="0" smtClean="0">
                <a:latin typeface="Arial Narrow" pitchFamily="34" charset="0"/>
              </a:rPr>
              <a:t>wird </a:t>
            </a:r>
            <a:r>
              <a:rPr lang="de-DE" b="1" dirty="0">
                <a:latin typeface="Arial Narrow" pitchFamily="34" charset="0"/>
              </a:rPr>
              <a:t>ein Dienstplan </a:t>
            </a:r>
            <a:r>
              <a:rPr lang="de-DE" b="1" dirty="0" smtClean="0">
                <a:latin typeface="Arial Narrow" pitchFamily="34" charset="0"/>
              </a:rPr>
              <a:t>erstellt, </a:t>
            </a:r>
            <a:r>
              <a:rPr lang="de-DE" b="1" dirty="0">
                <a:latin typeface="Arial Narrow" pitchFamily="34" charset="0"/>
              </a:rPr>
              <a:t>in den alle anstehenden Aufgaben mit dem jeweiligen Zeitpunkt sowie dem/den Zuständigen eingetragen werden. Der Aufgabenplan wird  je nach Zuständigkeitsbereich </a:t>
            </a:r>
            <a:r>
              <a:rPr lang="de-DE" b="1" dirty="0" smtClean="0">
                <a:latin typeface="Arial Narrow" pitchFamily="34" charset="0"/>
              </a:rPr>
              <a:t>(Technik, Verpflegung usw.) rechtzeitig </a:t>
            </a:r>
            <a:r>
              <a:rPr lang="de-DE" b="1" dirty="0">
                <a:latin typeface="Arial Narrow" pitchFamily="34" charset="0"/>
              </a:rPr>
              <a:t>an alle beteiligten Mitarbeiter/innen versandt sowie am Tag der Veranstaltung zentral </a:t>
            </a:r>
            <a:r>
              <a:rPr lang="de-DE" b="1" dirty="0" smtClean="0">
                <a:latin typeface="Arial Narrow" pitchFamily="34" charset="0"/>
              </a:rPr>
              <a:t>ausgehängt.</a:t>
            </a:r>
            <a:endParaRPr lang="de-DE" b="1" dirty="0">
              <a:latin typeface="Arial Narrow" pitchFamily="34"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712" y="271177"/>
            <a:ext cx="5453806" cy="3829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19031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7020272" y="237260"/>
            <a:ext cx="1874077" cy="400110"/>
          </a:xfrm>
          <a:prstGeom prst="rect">
            <a:avLst/>
          </a:prstGeom>
          <a:noFill/>
        </p:spPr>
        <p:txBody>
          <a:bodyPr wrap="square" rtlCol="0">
            <a:spAutoFit/>
          </a:bodyPr>
          <a:lstStyle/>
          <a:p>
            <a:pPr algn="r"/>
            <a:r>
              <a:rPr lang="de-DE" sz="2000" b="1" dirty="0" smtClean="0">
                <a:latin typeface="Arial Narrow" pitchFamily="34" charset="0"/>
              </a:rPr>
              <a:t>Materialbedarf</a:t>
            </a:r>
            <a:endParaRPr lang="de-DE" sz="2000" b="1" dirty="0">
              <a:latin typeface="Arial Narrow" pitchFamily="34" charset="0"/>
            </a:endParaRPr>
          </a:p>
        </p:txBody>
      </p:sp>
      <p:sp>
        <p:nvSpPr>
          <p:cNvPr id="9" name="Textfeld 8"/>
          <p:cNvSpPr txBox="1"/>
          <p:nvPr/>
        </p:nvSpPr>
        <p:spPr>
          <a:xfrm>
            <a:off x="260158" y="5013176"/>
            <a:ext cx="8640960" cy="369332"/>
          </a:xfrm>
          <a:prstGeom prst="rect">
            <a:avLst/>
          </a:prstGeom>
          <a:noFill/>
        </p:spPr>
        <p:txBody>
          <a:bodyPr wrap="square" rtlCol="0">
            <a:spAutoFit/>
          </a:bodyPr>
          <a:lstStyle/>
          <a:p>
            <a:r>
              <a:rPr lang="de-DE" b="1" dirty="0" smtClean="0">
                <a:latin typeface="Arial Narrow" pitchFamily="34" charset="0"/>
              </a:rPr>
              <a:t>Noch zu klären!!!</a:t>
            </a:r>
            <a:endParaRPr lang="de-DE" b="1" dirty="0">
              <a:latin typeface="Arial Narrow" pitchFamily="34" charset="0"/>
            </a:endParaRPr>
          </a:p>
        </p:txBody>
      </p:sp>
      <p:pic>
        <p:nvPicPr>
          <p:cNvPr id="1229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3568" y="193312"/>
            <a:ext cx="66675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75872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7670213" y="237260"/>
            <a:ext cx="1224136" cy="400110"/>
          </a:xfrm>
          <a:prstGeom prst="rect">
            <a:avLst/>
          </a:prstGeom>
          <a:noFill/>
        </p:spPr>
        <p:txBody>
          <a:bodyPr wrap="square" rtlCol="0">
            <a:spAutoFit/>
          </a:bodyPr>
          <a:lstStyle/>
          <a:p>
            <a:pPr algn="r"/>
            <a:r>
              <a:rPr lang="de-DE" sz="2000" b="1" dirty="0" smtClean="0">
                <a:latin typeface="Arial Narrow" pitchFamily="34" charset="0"/>
              </a:rPr>
              <a:t>Kosten</a:t>
            </a:r>
            <a:endParaRPr lang="de-DE" sz="2000" b="1" dirty="0">
              <a:latin typeface="Arial Narrow" pitchFamily="34" charset="0"/>
            </a:endParaRPr>
          </a:p>
        </p:txBody>
      </p:sp>
      <p:sp>
        <p:nvSpPr>
          <p:cNvPr id="9" name="Textfeld 8"/>
          <p:cNvSpPr txBox="1"/>
          <p:nvPr/>
        </p:nvSpPr>
        <p:spPr>
          <a:xfrm>
            <a:off x="253389" y="4509120"/>
            <a:ext cx="8640960" cy="1754326"/>
          </a:xfrm>
          <a:prstGeom prst="rect">
            <a:avLst/>
          </a:prstGeom>
          <a:noFill/>
        </p:spPr>
        <p:txBody>
          <a:bodyPr wrap="square" rtlCol="0">
            <a:spAutoFit/>
          </a:bodyPr>
          <a:lstStyle/>
          <a:p>
            <a:pPr marL="285750" indent="-285750">
              <a:buFont typeface="Wingdings" pitchFamily="2" charset="2"/>
              <a:buChar char="ü"/>
            </a:pPr>
            <a:r>
              <a:rPr lang="de-DE" b="1" dirty="0" smtClean="0">
                <a:latin typeface="Arial Narrow" pitchFamily="34" charset="0"/>
              </a:rPr>
              <a:t>Bewirtung/Verpflegung, Getränke</a:t>
            </a:r>
            <a:endParaRPr lang="de-DE" b="1" dirty="0">
              <a:latin typeface="Arial Narrow" pitchFamily="34" charset="0"/>
            </a:endParaRPr>
          </a:p>
          <a:p>
            <a:pPr marL="285750" indent="-285750">
              <a:buFont typeface="Wingdings" pitchFamily="2" charset="2"/>
              <a:buChar char="ü"/>
            </a:pPr>
            <a:r>
              <a:rPr lang="de-DE" b="1" dirty="0">
                <a:latin typeface="Arial Narrow" pitchFamily="34" charset="0"/>
              </a:rPr>
              <a:t>Werbematerialien (Entwurf und Umsetzung von Flyern, Plakaten, Veranstaltungswebseite)</a:t>
            </a:r>
          </a:p>
          <a:p>
            <a:pPr marL="285750" indent="-285750">
              <a:buFont typeface="Wingdings" pitchFamily="2" charset="2"/>
              <a:buChar char="ü"/>
            </a:pPr>
            <a:r>
              <a:rPr lang="de-DE" b="1" dirty="0">
                <a:latin typeface="Arial Narrow" pitchFamily="34" charset="0"/>
              </a:rPr>
              <a:t>Werbekosten (Presse- &amp; Öffentlichkeitsarbeit)</a:t>
            </a:r>
          </a:p>
          <a:p>
            <a:pPr marL="285750" indent="-285750">
              <a:buFont typeface="Wingdings" pitchFamily="2" charset="2"/>
              <a:buChar char="ü"/>
            </a:pPr>
            <a:r>
              <a:rPr lang="de-DE" b="1" dirty="0">
                <a:latin typeface="Arial Narrow" pitchFamily="34" charset="0"/>
              </a:rPr>
              <a:t>Personalkosten (Personal, bzw. studentische Hilfskräfte, die für die Organisation im Vorfeld, das Catering sowie die technische Betreuung der Veranstaltung zuständig sind)</a:t>
            </a:r>
          </a:p>
          <a:p>
            <a:pPr marL="285750" indent="-285750">
              <a:buFont typeface="Wingdings" pitchFamily="2" charset="2"/>
              <a:buChar char="ü"/>
            </a:pPr>
            <a:r>
              <a:rPr lang="de-DE" b="1" dirty="0" smtClean="0">
                <a:latin typeface="Arial Narrow" pitchFamily="34" charset="0"/>
              </a:rPr>
              <a:t>Reise- </a:t>
            </a:r>
            <a:r>
              <a:rPr lang="de-DE" b="1" dirty="0">
                <a:latin typeface="Arial Narrow" pitchFamily="34" charset="0"/>
              </a:rPr>
              <a:t>und evtl. Übernachtungskosten</a:t>
            </a:r>
          </a:p>
        </p:txBody>
      </p:sp>
      <p:pic>
        <p:nvPicPr>
          <p:cNvPr id="307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42928" y="-171400"/>
            <a:ext cx="5400600"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201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33445" y="5157192"/>
            <a:ext cx="8712968" cy="1477328"/>
          </a:xfrm>
          <a:prstGeom prst="rect">
            <a:avLst/>
          </a:prstGeom>
        </p:spPr>
        <p:txBody>
          <a:bodyPr wrap="square">
            <a:spAutoFit/>
          </a:bodyPr>
          <a:lstStyle/>
          <a:p>
            <a:pPr algn="just"/>
            <a:r>
              <a:rPr lang="de-DE" b="1" dirty="0">
                <a:latin typeface="Arial Narrow" pitchFamily="34" charset="0"/>
              </a:rPr>
              <a:t>Europas Straßen sind ein gefährliches Pflaster für Fußgänger, Radfahrer oder Moped- und Motorradlenker. </a:t>
            </a:r>
            <a:r>
              <a:rPr lang="de-DE" b="1" dirty="0" smtClean="0">
                <a:latin typeface="Arial Narrow" pitchFamily="34" charset="0"/>
              </a:rPr>
              <a:t> Alle </a:t>
            </a:r>
            <a:r>
              <a:rPr lang="de-DE" b="1" dirty="0">
                <a:latin typeface="Arial Narrow" pitchFamily="34" charset="0"/>
              </a:rPr>
              <a:t>17 Sekunden wird in der EU ein ungeschützter Verkehrsteilnehmer bei einem Unfall verletzt</a:t>
            </a:r>
            <a:r>
              <a:rPr lang="de-DE" b="1" dirty="0" smtClean="0">
                <a:latin typeface="Arial Narrow" pitchFamily="34" charset="0"/>
              </a:rPr>
              <a:t>. In Berlin Brandenburg  wurden 2010 insgesamt 219 667 Verkehrsunfälle registriert. Zugenommen haben auch die Unfälle auf den Wasserstraßen und Eingriffe in den Bahnverkehr. Ein Grund mehr aktiv aufzuklären, damit Berlin und Brandenburg sicherer wird.</a:t>
            </a:r>
            <a:endParaRPr lang="de-DE" b="1" dirty="0">
              <a:latin typeface="Arial Narrow" pitchFamily="34"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6026" y="1664858"/>
            <a:ext cx="4529137" cy="339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576" y="260648"/>
            <a:ext cx="2859087" cy="285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0153" y="260648"/>
            <a:ext cx="3787268"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12365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6876256" y="237260"/>
            <a:ext cx="2018093" cy="400110"/>
          </a:xfrm>
          <a:prstGeom prst="rect">
            <a:avLst/>
          </a:prstGeom>
          <a:noFill/>
        </p:spPr>
        <p:txBody>
          <a:bodyPr wrap="square" rtlCol="0">
            <a:spAutoFit/>
          </a:bodyPr>
          <a:lstStyle/>
          <a:p>
            <a:pPr algn="r"/>
            <a:r>
              <a:rPr lang="de-DE" sz="2000" b="1" dirty="0" smtClean="0">
                <a:latin typeface="Arial Narrow" pitchFamily="34" charset="0"/>
              </a:rPr>
              <a:t>Fördergelder</a:t>
            </a:r>
            <a:endParaRPr lang="de-DE" sz="2000" b="1" dirty="0">
              <a:latin typeface="Arial Narrow" pitchFamily="34" charset="0"/>
            </a:endParaRPr>
          </a:p>
        </p:txBody>
      </p:sp>
      <p:sp>
        <p:nvSpPr>
          <p:cNvPr id="9" name="Textfeld 8"/>
          <p:cNvSpPr txBox="1"/>
          <p:nvPr/>
        </p:nvSpPr>
        <p:spPr>
          <a:xfrm>
            <a:off x="218759" y="5728226"/>
            <a:ext cx="8640960" cy="646331"/>
          </a:xfrm>
          <a:prstGeom prst="rect">
            <a:avLst/>
          </a:prstGeom>
          <a:noFill/>
        </p:spPr>
        <p:txBody>
          <a:bodyPr wrap="square" rtlCol="0">
            <a:spAutoFit/>
          </a:bodyPr>
          <a:lstStyle/>
          <a:p>
            <a:r>
              <a:rPr lang="de-DE" b="1" dirty="0">
                <a:latin typeface="Arial Narrow" pitchFamily="34" charset="0"/>
              </a:rPr>
              <a:t>Zahlreiche Institutionen und Fördergemeinschaften bieten finanzielle Unterstützung bei Veranstaltungen zu bestimmten Themen.</a:t>
            </a:r>
          </a:p>
        </p:txBody>
      </p:sp>
      <p:pic>
        <p:nvPicPr>
          <p:cNvPr id="409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790048">
            <a:off x="1681739" y="285386"/>
            <a:ext cx="5715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27012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932040" y="237260"/>
            <a:ext cx="3962309" cy="400110"/>
          </a:xfrm>
          <a:prstGeom prst="rect">
            <a:avLst/>
          </a:prstGeom>
          <a:noFill/>
        </p:spPr>
        <p:txBody>
          <a:bodyPr wrap="square" rtlCol="0">
            <a:spAutoFit/>
          </a:bodyPr>
          <a:lstStyle/>
          <a:p>
            <a:pPr algn="r"/>
            <a:r>
              <a:rPr lang="de-DE" sz="2000" b="1" dirty="0" smtClean="0">
                <a:solidFill>
                  <a:prstClr val="black"/>
                </a:solidFill>
                <a:latin typeface="Arial Narrow" pitchFamily="34" charset="0"/>
              </a:rPr>
              <a:t>Infostände / Mobiliar / Wetterschutz</a:t>
            </a:r>
            <a:endParaRPr lang="de-DE" sz="2000" b="1" dirty="0">
              <a:solidFill>
                <a:prstClr val="black"/>
              </a:solidFill>
              <a:latin typeface="Arial Narrow" pitchFamily="34" charset="0"/>
            </a:endParaRPr>
          </a:p>
        </p:txBody>
      </p:sp>
      <p:sp>
        <p:nvSpPr>
          <p:cNvPr id="9" name="Textfeld 8"/>
          <p:cNvSpPr txBox="1"/>
          <p:nvPr/>
        </p:nvSpPr>
        <p:spPr>
          <a:xfrm>
            <a:off x="218759" y="5103674"/>
            <a:ext cx="8640960" cy="369332"/>
          </a:xfrm>
          <a:prstGeom prst="rect">
            <a:avLst/>
          </a:prstGeom>
          <a:noFill/>
        </p:spPr>
        <p:txBody>
          <a:bodyPr wrap="square" rtlCol="0">
            <a:spAutoFit/>
          </a:bodyPr>
          <a:lstStyle/>
          <a:p>
            <a:r>
              <a:rPr lang="de-DE" b="1" dirty="0">
                <a:latin typeface="Arial Narrow" pitchFamily="34" charset="0"/>
              </a:rPr>
              <a:t>Noch zu klären!!!</a:t>
            </a:r>
            <a:endParaRPr lang="de-DE" b="1" dirty="0" smtClean="0">
              <a:solidFill>
                <a:prstClr val="black"/>
              </a:solidFill>
              <a:latin typeface="Arial Narrow" pitchFamily="34"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553" y="437315"/>
            <a:ext cx="4519088" cy="338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19031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7308304" y="237260"/>
            <a:ext cx="1586045" cy="400110"/>
          </a:xfrm>
          <a:prstGeom prst="rect">
            <a:avLst/>
          </a:prstGeom>
          <a:noFill/>
        </p:spPr>
        <p:txBody>
          <a:bodyPr wrap="square" rtlCol="0">
            <a:spAutoFit/>
          </a:bodyPr>
          <a:lstStyle/>
          <a:p>
            <a:pPr algn="r"/>
            <a:r>
              <a:rPr lang="de-DE" sz="2000" b="1" dirty="0" smtClean="0">
                <a:latin typeface="Arial Narrow" pitchFamily="34" charset="0"/>
              </a:rPr>
              <a:t>Parkplätze</a:t>
            </a:r>
            <a:endParaRPr lang="de-DE" sz="2000" b="1" dirty="0">
              <a:latin typeface="Arial Narrow" pitchFamily="34" charset="0"/>
            </a:endParaRPr>
          </a:p>
        </p:txBody>
      </p:sp>
      <p:sp>
        <p:nvSpPr>
          <p:cNvPr id="9" name="Textfeld 8"/>
          <p:cNvSpPr txBox="1"/>
          <p:nvPr/>
        </p:nvSpPr>
        <p:spPr>
          <a:xfrm>
            <a:off x="218759" y="5103674"/>
            <a:ext cx="8640960" cy="1200329"/>
          </a:xfrm>
          <a:prstGeom prst="rect">
            <a:avLst/>
          </a:prstGeom>
          <a:noFill/>
        </p:spPr>
        <p:txBody>
          <a:bodyPr wrap="square" rtlCol="0">
            <a:spAutoFit/>
          </a:bodyPr>
          <a:lstStyle/>
          <a:p>
            <a:pPr marL="285750" indent="-285750">
              <a:buFont typeface="Wingdings" pitchFamily="2" charset="2"/>
              <a:buChar char="ü"/>
            </a:pPr>
            <a:r>
              <a:rPr lang="de-DE" b="1" dirty="0" smtClean="0">
                <a:latin typeface="Arial Narrow" pitchFamily="34" charset="0"/>
              </a:rPr>
              <a:t>Parkplatz Bewirtschaftung, Versorgungsfahrzeuge, PKW, Bus</a:t>
            </a:r>
          </a:p>
          <a:p>
            <a:pPr marL="285750" indent="-285750">
              <a:buFont typeface="Wingdings" pitchFamily="2" charset="2"/>
              <a:buChar char="ü"/>
            </a:pPr>
            <a:r>
              <a:rPr lang="de-DE" b="1" dirty="0" smtClean="0">
                <a:latin typeface="Arial Narrow" pitchFamily="34" charset="0"/>
              </a:rPr>
              <a:t>Rettungswege, Halteverbot, Absperrungen</a:t>
            </a:r>
          </a:p>
          <a:p>
            <a:pPr marL="285750" indent="-285750">
              <a:buFont typeface="Wingdings" pitchFamily="2" charset="2"/>
              <a:buChar char="ü"/>
            </a:pPr>
            <a:r>
              <a:rPr lang="de-DE" b="1" dirty="0" smtClean="0">
                <a:latin typeface="Arial Narrow" pitchFamily="34" charset="0"/>
              </a:rPr>
              <a:t>Sammelpunkte</a:t>
            </a:r>
          </a:p>
          <a:p>
            <a:pPr marL="285750" indent="-285750">
              <a:buFont typeface="Wingdings" pitchFamily="2" charset="2"/>
              <a:buChar char="ü"/>
            </a:pPr>
            <a:r>
              <a:rPr lang="de-DE" b="1" dirty="0" smtClean="0">
                <a:latin typeface="Arial Narrow" pitchFamily="34" charset="0"/>
              </a:rPr>
              <a:t>Sicherheitsverantwortlicher</a:t>
            </a:r>
            <a:endParaRPr lang="de-DE" b="1" dirty="0">
              <a:latin typeface="Arial Narrow" pitchFamily="34" charset="0"/>
            </a:endParaRPr>
          </a:p>
        </p:txBody>
      </p:sp>
      <p:pic>
        <p:nvPicPr>
          <p:cNvPr id="6146" name="Picture 2"/>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355976" y="437315"/>
            <a:ext cx="2304256"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83568" y="1268760"/>
            <a:ext cx="2537445" cy="2487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51920" y="3284984"/>
            <a:ext cx="404812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19031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7524328" y="260648"/>
            <a:ext cx="1370021" cy="400110"/>
          </a:xfrm>
          <a:prstGeom prst="rect">
            <a:avLst/>
          </a:prstGeom>
          <a:noFill/>
        </p:spPr>
        <p:txBody>
          <a:bodyPr wrap="square" rtlCol="0">
            <a:spAutoFit/>
          </a:bodyPr>
          <a:lstStyle/>
          <a:p>
            <a:pPr algn="r"/>
            <a:r>
              <a:rPr lang="de-DE" sz="2000" b="1" dirty="0" smtClean="0">
                <a:latin typeface="Arial Narrow" pitchFamily="34" charset="0"/>
              </a:rPr>
              <a:t>Unterkunft</a:t>
            </a:r>
            <a:endParaRPr lang="de-DE" sz="2000" b="1" dirty="0">
              <a:latin typeface="Arial Narrow" pitchFamily="34" charset="0"/>
            </a:endParaRPr>
          </a:p>
        </p:txBody>
      </p:sp>
      <p:sp>
        <p:nvSpPr>
          <p:cNvPr id="9" name="Textfeld 8"/>
          <p:cNvSpPr txBox="1"/>
          <p:nvPr/>
        </p:nvSpPr>
        <p:spPr>
          <a:xfrm>
            <a:off x="218759" y="5103674"/>
            <a:ext cx="8640960" cy="369332"/>
          </a:xfrm>
          <a:prstGeom prst="rect">
            <a:avLst/>
          </a:prstGeom>
          <a:noFill/>
        </p:spPr>
        <p:txBody>
          <a:bodyPr wrap="square" rtlCol="0">
            <a:spAutoFit/>
          </a:bodyPr>
          <a:lstStyle/>
          <a:p>
            <a:r>
              <a:rPr lang="de-DE" b="1" dirty="0">
                <a:latin typeface="Arial Narrow" pitchFamily="34" charset="0"/>
              </a:rPr>
              <a:t>Noch zu klären!!!</a:t>
            </a:r>
            <a:endParaRPr lang="de-DE" b="1" dirty="0" smtClean="0">
              <a:latin typeface="Arial Narrow" pitchFamily="34" charset="0"/>
            </a:endParaRPr>
          </a:p>
        </p:txBody>
      </p:sp>
      <p:pic>
        <p:nvPicPr>
          <p:cNvPr id="717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9777" y="-459432"/>
            <a:ext cx="476250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19031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7236296" y="260648"/>
            <a:ext cx="1658053" cy="400110"/>
          </a:xfrm>
          <a:prstGeom prst="rect">
            <a:avLst/>
          </a:prstGeom>
          <a:noFill/>
        </p:spPr>
        <p:txBody>
          <a:bodyPr wrap="square" rtlCol="0">
            <a:spAutoFit/>
          </a:bodyPr>
          <a:lstStyle/>
          <a:p>
            <a:pPr algn="r"/>
            <a:r>
              <a:rPr lang="de-DE" sz="2000" b="1" dirty="0" smtClean="0">
                <a:latin typeface="Arial Narrow" pitchFamily="34" charset="0"/>
              </a:rPr>
              <a:t>Verpflegung</a:t>
            </a:r>
            <a:endParaRPr lang="de-DE" sz="2000" b="1" dirty="0">
              <a:latin typeface="Arial Narrow" pitchFamily="34" charset="0"/>
            </a:endParaRPr>
          </a:p>
        </p:txBody>
      </p:sp>
      <p:sp>
        <p:nvSpPr>
          <p:cNvPr id="9" name="Textfeld 8"/>
          <p:cNvSpPr txBox="1"/>
          <p:nvPr/>
        </p:nvSpPr>
        <p:spPr>
          <a:xfrm>
            <a:off x="218759" y="5103674"/>
            <a:ext cx="8640960" cy="369332"/>
          </a:xfrm>
          <a:prstGeom prst="rect">
            <a:avLst/>
          </a:prstGeom>
          <a:noFill/>
        </p:spPr>
        <p:txBody>
          <a:bodyPr wrap="square" rtlCol="0">
            <a:spAutoFit/>
          </a:bodyPr>
          <a:lstStyle/>
          <a:p>
            <a:r>
              <a:rPr lang="de-DE" b="1" dirty="0">
                <a:latin typeface="Arial Narrow" pitchFamily="34" charset="0"/>
              </a:rPr>
              <a:t>Noch zu klären!!!</a:t>
            </a:r>
            <a:endParaRPr lang="de-DE" b="1" dirty="0" smtClean="0">
              <a:latin typeface="Arial Narrow" pitchFamily="34"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57" y="241303"/>
            <a:ext cx="5106144" cy="3829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36159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7670213" y="237260"/>
            <a:ext cx="1224136" cy="400110"/>
          </a:xfrm>
          <a:prstGeom prst="rect">
            <a:avLst/>
          </a:prstGeom>
          <a:noFill/>
        </p:spPr>
        <p:txBody>
          <a:bodyPr wrap="square" rtlCol="0">
            <a:spAutoFit/>
          </a:bodyPr>
          <a:lstStyle/>
          <a:p>
            <a:pPr algn="r"/>
            <a:r>
              <a:rPr lang="de-DE" sz="2000" b="1" dirty="0" smtClean="0">
                <a:latin typeface="Arial Narrow" pitchFamily="34" charset="0"/>
              </a:rPr>
              <a:t>Moderator</a:t>
            </a:r>
            <a:endParaRPr lang="de-DE" sz="2000" b="1" dirty="0">
              <a:latin typeface="Arial Narrow" pitchFamily="34" charset="0"/>
            </a:endParaRPr>
          </a:p>
        </p:txBody>
      </p:sp>
      <p:sp>
        <p:nvSpPr>
          <p:cNvPr id="9" name="Textfeld 8"/>
          <p:cNvSpPr txBox="1"/>
          <p:nvPr/>
        </p:nvSpPr>
        <p:spPr>
          <a:xfrm>
            <a:off x="218759" y="4581128"/>
            <a:ext cx="8640960" cy="1477328"/>
          </a:xfrm>
          <a:prstGeom prst="rect">
            <a:avLst/>
          </a:prstGeom>
          <a:noFill/>
        </p:spPr>
        <p:txBody>
          <a:bodyPr wrap="square" rtlCol="0">
            <a:spAutoFit/>
          </a:bodyPr>
          <a:lstStyle/>
          <a:p>
            <a:pPr algn="ctr"/>
            <a:r>
              <a:rPr lang="de-DE" b="1" dirty="0">
                <a:latin typeface="Arial Narrow" pitchFamily="34" charset="0"/>
              </a:rPr>
              <a:t>Ein Moderator hat die Aufgabe die Veranstaltung zu führen. Dazu gehören die Ankündigung der einzelnen Programmpunkte, das Einhalten des gesetzten Zeitrahmens und die Moderation von eventuellen Diskussionen. Er kann ebenso als Ansprechpartner für die Teilnehmer bei Fragen rund um die Organisation fungieren. Natürlich können auch mehrere Moderatoren </a:t>
            </a:r>
            <a:r>
              <a:rPr lang="de-DE" b="1" dirty="0" smtClean="0">
                <a:latin typeface="Arial Narrow" pitchFamily="34" charset="0"/>
              </a:rPr>
              <a:t>eingesetzt </a:t>
            </a:r>
            <a:r>
              <a:rPr lang="de-DE" b="1" dirty="0">
                <a:latin typeface="Arial Narrow" pitchFamily="34" charset="0"/>
              </a:rPr>
              <a:t>werden.</a:t>
            </a:r>
            <a:endParaRPr lang="de-DE" b="1" dirty="0" smtClean="0">
              <a:latin typeface="Arial Narrow" pitchFamily="34" charset="0"/>
            </a:endParaRP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637370"/>
            <a:ext cx="5145141" cy="335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19031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6516216" y="237260"/>
            <a:ext cx="2378133" cy="400110"/>
          </a:xfrm>
          <a:prstGeom prst="rect">
            <a:avLst/>
          </a:prstGeom>
          <a:noFill/>
        </p:spPr>
        <p:txBody>
          <a:bodyPr wrap="square" rtlCol="0">
            <a:spAutoFit/>
          </a:bodyPr>
          <a:lstStyle/>
          <a:p>
            <a:pPr algn="r"/>
            <a:r>
              <a:rPr lang="de-DE" sz="2000" b="1" dirty="0" smtClean="0">
                <a:latin typeface="Arial Narrow" pitchFamily="34" charset="0"/>
              </a:rPr>
              <a:t>Technik / Infrastruktur</a:t>
            </a:r>
            <a:endParaRPr lang="de-DE" sz="2000" b="1" dirty="0">
              <a:latin typeface="Arial Narrow" pitchFamily="34" charset="0"/>
            </a:endParaRPr>
          </a:p>
        </p:txBody>
      </p:sp>
      <p:sp>
        <p:nvSpPr>
          <p:cNvPr id="9" name="Textfeld 8"/>
          <p:cNvSpPr txBox="1"/>
          <p:nvPr/>
        </p:nvSpPr>
        <p:spPr>
          <a:xfrm>
            <a:off x="395536" y="2708920"/>
            <a:ext cx="8640960" cy="3139321"/>
          </a:xfrm>
          <a:prstGeom prst="rect">
            <a:avLst/>
          </a:prstGeom>
          <a:noFill/>
        </p:spPr>
        <p:txBody>
          <a:bodyPr wrap="square" rtlCol="0">
            <a:spAutoFit/>
          </a:bodyPr>
          <a:lstStyle/>
          <a:p>
            <a:pPr marL="285750" indent="-285750">
              <a:buFont typeface="Wingdings" pitchFamily="2" charset="2"/>
              <a:buChar char="ü"/>
            </a:pPr>
            <a:r>
              <a:rPr lang="de-DE" b="1" dirty="0" smtClean="0">
                <a:latin typeface="Arial Narrow" pitchFamily="34" charset="0"/>
              </a:rPr>
              <a:t>Stromanschlüsse</a:t>
            </a:r>
          </a:p>
          <a:p>
            <a:pPr marL="285750" indent="-285750">
              <a:buFont typeface="Wingdings" pitchFamily="2" charset="2"/>
              <a:buChar char="ü"/>
            </a:pPr>
            <a:r>
              <a:rPr lang="de-DE" b="1" dirty="0" smtClean="0">
                <a:latin typeface="Arial Narrow" pitchFamily="34" charset="0"/>
              </a:rPr>
              <a:t>Internetanschlüsse</a:t>
            </a:r>
            <a:endParaRPr lang="de-DE" b="1" dirty="0">
              <a:latin typeface="Arial Narrow" pitchFamily="34" charset="0"/>
            </a:endParaRPr>
          </a:p>
          <a:p>
            <a:pPr marL="285750" indent="-285750">
              <a:buFont typeface="Wingdings" pitchFamily="2" charset="2"/>
              <a:buChar char="ü"/>
            </a:pPr>
            <a:r>
              <a:rPr lang="de-DE" b="1" dirty="0" smtClean="0">
                <a:latin typeface="Arial Narrow" pitchFamily="34" charset="0"/>
              </a:rPr>
              <a:t>Computer- </a:t>
            </a:r>
            <a:r>
              <a:rPr lang="de-DE" b="1" dirty="0">
                <a:latin typeface="Arial Narrow" pitchFamily="34" charset="0"/>
              </a:rPr>
              <a:t>und/oder Laptoparbeitsplätze</a:t>
            </a:r>
          </a:p>
          <a:p>
            <a:pPr marL="285750" indent="-285750">
              <a:buFont typeface="Wingdings" pitchFamily="2" charset="2"/>
              <a:buChar char="ü"/>
            </a:pPr>
            <a:r>
              <a:rPr lang="de-DE" b="1" dirty="0" smtClean="0">
                <a:latin typeface="Arial Narrow" pitchFamily="34" charset="0"/>
              </a:rPr>
              <a:t>Scanner </a:t>
            </a:r>
            <a:r>
              <a:rPr lang="de-DE" b="1" dirty="0">
                <a:latin typeface="Arial Narrow" pitchFamily="34" charset="0"/>
              </a:rPr>
              <a:t>&amp; Drucker</a:t>
            </a:r>
          </a:p>
          <a:p>
            <a:pPr marL="285750" indent="-285750">
              <a:buFont typeface="Wingdings" pitchFamily="2" charset="2"/>
              <a:buChar char="ü"/>
            </a:pPr>
            <a:r>
              <a:rPr lang="de-DE" b="1" dirty="0" smtClean="0">
                <a:latin typeface="Arial Narrow" pitchFamily="34" charset="0"/>
              </a:rPr>
              <a:t>USB-Sticks</a:t>
            </a:r>
            <a:endParaRPr lang="de-DE" b="1" dirty="0">
              <a:latin typeface="Arial Narrow" pitchFamily="34" charset="0"/>
            </a:endParaRPr>
          </a:p>
          <a:p>
            <a:pPr marL="285750" indent="-285750">
              <a:buFont typeface="Wingdings" pitchFamily="2" charset="2"/>
              <a:buChar char="ü"/>
            </a:pPr>
            <a:r>
              <a:rPr lang="de-DE" b="1" dirty="0" smtClean="0">
                <a:latin typeface="Arial Narrow" pitchFamily="34" charset="0"/>
              </a:rPr>
              <a:t>Flip-Chart</a:t>
            </a:r>
            <a:endParaRPr lang="de-DE" b="1" dirty="0">
              <a:latin typeface="Arial Narrow" pitchFamily="34" charset="0"/>
            </a:endParaRPr>
          </a:p>
          <a:p>
            <a:pPr marL="285750" indent="-285750">
              <a:buFont typeface="Wingdings" pitchFamily="2" charset="2"/>
              <a:buChar char="ü"/>
            </a:pPr>
            <a:r>
              <a:rPr lang="de-DE" b="1" dirty="0" smtClean="0">
                <a:latin typeface="Arial Narrow" pitchFamily="34" charset="0"/>
              </a:rPr>
              <a:t>Overhead-Projektor</a:t>
            </a:r>
            <a:endParaRPr lang="de-DE" b="1" dirty="0">
              <a:latin typeface="Arial Narrow" pitchFamily="34" charset="0"/>
            </a:endParaRPr>
          </a:p>
          <a:p>
            <a:pPr marL="285750" indent="-285750">
              <a:buFont typeface="Wingdings" pitchFamily="2" charset="2"/>
              <a:buChar char="ü"/>
            </a:pPr>
            <a:r>
              <a:rPr lang="de-DE" b="1" dirty="0" err="1" smtClean="0">
                <a:latin typeface="Arial Narrow" pitchFamily="34" charset="0"/>
              </a:rPr>
              <a:t>Beamer</a:t>
            </a:r>
            <a:endParaRPr lang="de-DE" b="1" dirty="0">
              <a:latin typeface="Arial Narrow" pitchFamily="34" charset="0"/>
            </a:endParaRPr>
          </a:p>
          <a:p>
            <a:pPr marL="285750" indent="-285750">
              <a:buFont typeface="Wingdings" pitchFamily="2" charset="2"/>
              <a:buChar char="ü"/>
            </a:pPr>
            <a:r>
              <a:rPr lang="de-DE" b="1" dirty="0" smtClean="0">
                <a:latin typeface="Arial Narrow" pitchFamily="34" charset="0"/>
              </a:rPr>
              <a:t>Leinwände</a:t>
            </a:r>
            <a:endParaRPr lang="de-DE" b="1" dirty="0">
              <a:latin typeface="Arial Narrow" pitchFamily="34" charset="0"/>
            </a:endParaRPr>
          </a:p>
          <a:p>
            <a:pPr marL="285750" indent="-285750">
              <a:buFont typeface="Wingdings" pitchFamily="2" charset="2"/>
              <a:buChar char="ü"/>
            </a:pPr>
            <a:r>
              <a:rPr lang="de-DE" b="1" dirty="0" smtClean="0">
                <a:latin typeface="Arial Narrow" pitchFamily="34" charset="0"/>
              </a:rPr>
              <a:t>Audio </a:t>
            </a:r>
            <a:r>
              <a:rPr lang="de-DE" b="1" dirty="0">
                <a:latin typeface="Arial Narrow" pitchFamily="34" charset="0"/>
              </a:rPr>
              <a:t>und Video</a:t>
            </a:r>
          </a:p>
          <a:p>
            <a:pPr marL="285750" indent="-285750">
              <a:buFont typeface="Wingdings" pitchFamily="2" charset="2"/>
              <a:buChar char="ü"/>
            </a:pPr>
            <a:r>
              <a:rPr lang="de-DE" b="1" dirty="0" smtClean="0">
                <a:latin typeface="Arial Narrow" pitchFamily="34" charset="0"/>
              </a:rPr>
              <a:t>Mikrofon</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8203" y="1412776"/>
            <a:ext cx="3215803" cy="481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19031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283968" y="237260"/>
            <a:ext cx="4610381" cy="400110"/>
          </a:xfrm>
          <a:prstGeom prst="rect">
            <a:avLst/>
          </a:prstGeom>
          <a:noFill/>
        </p:spPr>
        <p:txBody>
          <a:bodyPr wrap="square" rtlCol="0">
            <a:spAutoFit/>
          </a:bodyPr>
          <a:lstStyle/>
          <a:p>
            <a:pPr algn="r"/>
            <a:r>
              <a:rPr lang="de-DE" sz="2000" b="1" dirty="0" smtClean="0">
                <a:latin typeface="Arial Narrow" pitchFamily="34" charset="0"/>
              </a:rPr>
              <a:t>wichtige </a:t>
            </a:r>
            <a:r>
              <a:rPr lang="de-DE" sz="2000" b="1" dirty="0">
                <a:latin typeface="Arial Narrow" pitchFamily="34" charset="0"/>
              </a:rPr>
              <a:t>Punkte kurz vor Veranstaltung</a:t>
            </a:r>
          </a:p>
        </p:txBody>
      </p:sp>
      <p:sp>
        <p:nvSpPr>
          <p:cNvPr id="9" name="Textfeld 8"/>
          <p:cNvSpPr txBox="1"/>
          <p:nvPr/>
        </p:nvSpPr>
        <p:spPr>
          <a:xfrm>
            <a:off x="253389" y="980728"/>
            <a:ext cx="8640960" cy="5632311"/>
          </a:xfrm>
          <a:prstGeom prst="rect">
            <a:avLst/>
          </a:prstGeom>
          <a:noFill/>
        </p:spPr>
        <p:txBody>
          <a:bodyPr wrap="square" rtlCol="0">
            <a:spAutoFit/>
          </a:bodyPr>
          <a:lstStyle/>
          <a:p>
            <a:endParaRPr lang="de-DE" b="1" dirty="0">
              <a:latin typeface="Arial Narrow" pitchFamily="34" charset="0"/>
            </a:endParaRPr>
          </a:p>
          <a:p>
            <a:endParaRPr lang="de-DE" b="1" dirty="0">
              <a:latin typeface="Arial Narrow" pitchFamily="34" charset="0"/>
            </a:endParaRPr>
          </a:p>
          <a:p>
            <a:pPr marL="285750" indent="-285750">
              <a:buFont typeface="Wingdings" pitchFamily="2" charset="2"/>
              <a:buChar char="ü"/>
            </a:pPr>
            <a:r>
              <a:rPr lang="de-DE" b="1" dirty="0" smtClean="0">
                <a:latin typeface="Arial Narrow" pitchFamily="34" charset="0"/>
              </a:rPr>
              <a:t>Wie </a:t>
            </a:r>
            <a:r>
              <a:rPr lang="de-DE" b="1" dirty="0">
                <a:latin typeface="Arial Narrow" pitchFamily="34" charset="0"/>
              </a:rPr>
              <a:t>viele Gäste werden erwartet?</a:t>
            </a:r>
          </a:p>
          <a:p>
            <a:pPr marL="285750" indent="-285750">
              <a:buFont typeface="Wingdings" pitchFamily="2" charset="2"/>
              <a:buChar char="ü"/>
            </a:pPr>
            <a:r>
              <a:rPr lang="de-DE" b="1" dirty="0" smtClean="0">
                <a:latin typeface="Arial Narrow" pitchFamily="34" charset="0"/>
              </a:rPr>
              <a:t>Ist </a:t>
            </a:r>
            <a:r>
              <a:rPr lang="de-DE" b="1" dirty="0">
                <a:latin typeface="Arial Narrow" pitchFamily="34" charset="0"/>
              </a:rPr>
              <a:t>die Unterbringung für alle Gäste gewährleistet?</a:t>
            </a:r>
          </a:p>
          <a:p>
            <a:pPr marL="285750" indent="-285750">
              <a:buFont typeface="Wingdings" pitchFamily="2" charset="2"/>
              <a:buChar char="ü"/>
            </a:pPr>
            <a:r>
              <a:rPr lang="de-DE" b="1" dirty="0" smtClean="0">
                <a:latin typeface="Arial Narrow" pitchFamily="34" charset="0"/>
              </a:rPr>
              <a:t>Liegen </a:t>
            </a:r>
            <a:r>
              <a:rPr lang="de-DE" b="1" dirty="0">
                <a:latin typeface="Arial Narrow" pitchFamily="34" charset="0"/>
              </a:rPr>
              <a:t>für das Empfangspersonal Geldkassette und Quittungsblock bereit?</a:t>
            </a:r>
          </a:p>
          <a:p>
            <a:pPr marL="285750" indent="-285750">
              <a:buFont typeface="Wingdings" pitchFamily="2" charset="2"/>
              <a:buChar char="ü"/>
            </a:pPr>
            <a:r>
              <a:rPr lang="de-DE" b="1" dirty="0" smtClean="0">
                <a:latin typeface="Arial Narrow" pitchFamily="34" charset="0"/>
              </a:rPr>
              <a:t>Sind </a:t>
            </a:r>
            <a:r>
              <a:rPr lang="de-DE" b="1" dirty="0">
                <a:latin typeface="Arial Narrow" pitchFamily="34" charset="0"/>
              </a:rPr>
              <a:t>ausreichend Veranstaltungsräume vorhanden und reserviert und ist ausreichend Innenausstattung (Stühle, Tische, Bistrotische, Sitzecken, Geschirr, Tischdecken etc.) </a:t>
            </a:r>
            <a:r>
              <a:rPr lang="de-DE" b="1" dirty="0" smtClean="0">
                <a:latin typeface="Arial Narrow" pitchFamily="34" charset="0"/>
              </a:rPr>
              <a:t>am Ort</a:t>
            </a:r>
            <a:r>
              <a:rPr lang="de-DE" b="1" dirty="0">
                <a:latin typeface="Arial Narrow" pitchFamily="34" charset="0"/>
              </a:rPr>
              <a:t>?</a:t>
            </a:r>
          </a:p>
          <a:p>
            <a:pPr marL="285750" indent="-285750">
              <a:buFont typeface="Wingdings" pitchFamily="2" charset="2"/>
              <a:buChar char="ü"/>
            </a:pPr>
            <a:r>
              <a:rPr lang="de-DE" b="1" dirty="0" smtClean="0">
                <a:latin typeface="Arial Narrow" pitchFamily="34" charset="0"/>
              </a:rPr>
              <a:t>Ist </a:t>
            </a:r>
            <a:r>
              <a:rPr lang="de-DE" b="1" dirty="0">
                <a:latin typeface="Arial Narrow" pitchFamily="34" charset="0"/>
              </a:rPr>
              <a:t>die technische Ausstattung ausreichend, überprüft und ggf. reserviert?</a:t>
            </a:r>
          </a:p>
          <a:p>
            <a:pPr marL="285750" indent="-285750">
              <a:buFont typeface="Wingdings" pitchFamily="2" charset="2"/>
              <a:buChar char="ü"/>
            </a:pPr>
            <a:r>
              <a:rPr lang="de-DE" b="1" dirty="0" smtClean="0">
                <a:latin typeface="Arial Narrow" pitchFamily="34" charset="0"/>
              </a:rPr>
              <a:t>Haben </a:t>
            </a:r>
            <a:r>
              <a:rPr lang="de-DE" b="1" dirty="0">
                <a:latin typeface="Arial Narrow" pitchFamily="34" charset="0"/>
              </a:rPr>
              <a:t>alle </a:t>
            </a:r>
            <a:r>
              <a:rPr lang="de-DE" b="1" dirty="0" smtClean="0">
                <a:latin typeface="Arial Narrow" pitchFamily="34" charset="0"/>
              </a:rPr>
              <a:t>zugesagt </a:t>
            </a:r>
            <a:r>
              <a:rPr lang="de-DE" b="1" dirty="0">
                <a:latin typeface="Arial Narrow" pitchFamily="34" charset="0"/>
              </a:rPr>
              <a:t>und sind sie hinreichend informiert </a:t>
            </a:r>
          </a:p>
          <a:p>
            <a:pPr marL="285750" indent="-285750">
              <a:buFont typeface="Wingdings" pitchFamily="2" charset="2"/>
              <a:buChar char="ü"/>
            </a:pPr>
            <a:r>
              <a:rPr lang="de-DE" b="1" dirty="0" smtClean="0">
                <a:latin typeface="Arial Narrow" pitchFamily="34" charset="0"/>
              </a:rPr>
              <a:t>Handouts</a:t>
            </a:r>
            <a:r>
              <a:rPr lang="de-DE" b="1" dirty="0">
                <a:latin typeface="Arial Narrow" pitchFamily="34" charset="0"/>
              </a:rPr>
              <a:t>, Programme, Teilnehmerlisten, </a:t>
            </a:r>
            <a:r>
              <a:rPr lang="de-DE" b="1" dirty="0" smtClean="0">
                <a:latin typeface="Arial Narrow" pitchFamily="34" charset="0"/>
              </a:rPr>
              <a:t>Namensschilder</a:t>
            </a:r>
          </a:p>
          <a:p>
            <a:pPr marL="285750" indent="-285750">
              <a:buFont typeface="Wingdings" pitchFamily="2" charset="2"/>
              <a:buChar char="ü"/>
            </a:pPr>
            <a:r>
              <a:rPr lang="de-DE" b="1" dirty="0" smtClean="0">
                <a:latin typeface="Arial Narrow" pitchFamily="34" charset="0"/>
              </a:rPr>
              <a:t>ausreichend </a:t>
            </a:r>
            <a:r>
              <a:rPr lang="de-DE" b="1" dirty="0">
                <a:latin typeface="Arial Narrow" pitchFamily="34" charset="0"/>
              </a:rPr>
              <a:t>Verpflegung </a:t>
            </a:r>
            <a:r>
              <a:rPr lang="de-DE" b="1" dirty="0" smtClean="0">
                <a:latin typeface="Arial Narrow" pitchFamily="34" charset="0"/>
              </a:rPr>
              <a:t>(Einkäufe </a:t>
            </a:r>
            <a:r>
              <a:rPr lang="de-DE" b="1" dirty="0">
                <a:latin typeface="Arial Narrow" pitchFamily="34" charset="0"/>
              </a:rPr>
              <a:t>erledigt und für die Veranstaltung bereitgestellt, Restaurantreservierungen getätigt, Absprachen mit Mensaleitung oder Catering, Servicepersonal ausreichend engagiert)?</a:t>
            </a:r>
          </a:p>
          <a:p>
            <a:pPr marL="285750" indent="-285750">
              <a:buFont typeface="Wingdings" pitchFamily="2" charset="2"/>
              <a:buChar char="ü"/>
            </a:pPr>
            <a:r>
              <a:rPr lang="de-DE" b="1" dirty="0" smtClean="0">
                <a:latin typeface="Arial Narrow" pitchFamily="34" charset="0"/>
              </a:rPr>
              <a:t>Programm </a:t>
            </a:r>
            <a:r>
              <a:rPr lang="de-DE" b="1" dirty="0">
                <a:latin typeface="Arial Narrow" pitchFamily="34" charset="0"/>
              </a:rPr>
              <a:t>fertig geplant oder gibt es noch offene Fragen (Programmpunkte ungeklärt, fehlende Referenten oder Moderatoren, überlappende Programmpunkte)?</a:t>
            </a:r>
          </a:p>
          <a:p>
            <a:pPr marL="285750" indent="-285750">
              <a:buFont typeface="Wingdings" pitchFamily="2" charset="2"/>
              <a:buChar char="ü"/>
            </a:pPr>
            <a:r>
              <a:rPr lang="de-DE" b="1" dirty="0" smtClean="0">
                <a:latin typeface="Arial Narrow" pitchFamily="34" charset="0"/>
              </a:rPr>
              <a:t>studentische </a:t>
            </a:r>
            <a:r>
              <a:rPr lang="de-DE" b="1" dirty="0">
                <a:latin typeface="Arial Narrow" pitchFamily="34" charset="0"/>
              </a:rPr>
              <a:t>Hilfskräfte, Moderatoren, Techniker, Reinigungskräfte) und sind die jeweiligen Aufgaben erteilt worden (Dienstplan erstellt und verteilt bzw. ausgedruckt)?</a:t>
            </a:r>
          </a:p>
          <a:p>
            <a:pPr marL="285750" indent="-285750">
              <a:buFont typeface="Wingdings" pitchFamily="2" charset="2"/>
              <a:buChar char="ü"/>
            </a:pPr>
            <a:r>
              <a:rPr lang="de-DE" b="1" dirty="0" smtClean="0">
                <a:latin typeface="Arial Narrow" pitchFamily="34" charset="0"/>
              </a:rPr>
              <a:t>Ist </a:t>
            </a:r>
            <a:r>
              <a:rPr lang="de-DE" b="1" dirty="0">
                <a:latin typeface="Arial Narrow" pitchFamily="34" charset="0"/>
              </a:rPr>
              <a:t>ein Hauptverantwortlicher eingeteilt?</a:t>
            </a:r>
          </a:p>
          <a:p>
            <a:pPr marL="285750" indent="-285750">
              <a:buFont typeface="Wingdings" pitchFamily="2" charset="2"/>
              <a:buChar char="ü"/>
            </a:pPr>
            <a:endParaRPr lang="de-DE" b="1" dirty="0" smtClean="0">
              <a:latin typeface="Arial Narrow" pitchFamily="34" charset="0"/>
            </a:endParaRPr>
          </a:p>
        </p:txBody>
      </p:sp>
    </p:spTree>
    <p:extLst>
      <p:ext uri="{BB962C8B-B14F-4D97-AF65-F5344CB8AC3E}">
        <p14:creationId xmlns:p14="http://schemas.microsoft.com/office/powerpoint/2010/main" val="358201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6732240" y="237260"/>
            <a:ext cx="2162109" cy="400110"/>
          </a:xfrm>
          <a:prstGeom prst="rect">
            <a:avLst/>
          </a:prstGeom>
          <a:noFill/>
        </p:spPr>
        <p:txBody>
          <a:bodyPr wrap="square" rtlCol="0">
            <a:spAutoFit/>
          </a:bodyPr>
          <a:lstStyle/>
          <a:p>
            <a:pPr algn="r"/>
            <a:r>
              <a:rPr lang="de-DE" sz="2000" b="1" dirty="0" smtClean="0">
                <a:latin typeface="Arial Narrow" pitchFamily="34" charset="0"/>
              </a:rPr>
              <a:t>Die Sponsoren</a:t>
            </a:r>
            <a:endParaRPr lang="de-DE" sz="2000" b="1" dirty="0">
              <a:latin typeface="Arial Narrow" pitchFamily="34" charset="0"/>
            </a:endParaRPr>
          </a:p>
        </p:txBody>
      </p:sp>
      <p:pic>
        <p:nvPicPr>
          <p:cNvPr id="1026" name="Picture 2"/>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504554" y="640006"/>
            <a:ext cx="1060040" cy="75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44208" y="1501024"/>
            <a:ext cx="1669609" cy="711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4574" y="2780929"/>
            <a:ext cx="787897"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9951" y="5310095"/>
            <a:ext cx="4215783" cy="80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9011" y="3040120"/>
            <a:ext cx="1671964" cy="1065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8">
            <a:clrChange>
              <a:clrFrom>
                <a:srgbClr val="F9ECCA"/>
              </a:clrFrom>
              <a:clrTo>
                <a:srgbClr val="F9ECCA">
                  <a:alpha val="0"/>
                </a:srgbClr>
              </a:clrTo>
            </a:clrChange>
            <a:extLst>
              <a:ext uri="{28A0092B-C50C-407E-A947-70E740481C1C}">
                <a14:useLocalDpi xmlns:a14="http://schemas.microsoft.com/office/drawing/2010/main" val="0"/>
              </a:ext>
            </a:extLst>
          </a:blip>
          <a:srcRect/>
          <a:stretch>
            <a:fillRect/>
          </a:stretch>
        </p:blipFill>
        <p:spPr bwMode="auto">
          <a:xfrm>
            <a:off x="295963" y="1858670"/>
            <a:ext cx="3150129" cy="707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9">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476262" y="3732794"/>
            <a:ext cx="9429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2054" y="4750963"/>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70835" y="2945481"/>
            <a:ext cx="842982" cy="78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12"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856774" y="843897"/>
            <a:ext cx="1144943" cy="1144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42676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3000">
              <a:srgbClr val="48C808">
                <a:alpha val="97000"/>
              </a:srgbClr>
            </a:gs>
            <a:gs pos="50000">
              <a:schemeClr val="accent1">
                <a:tint val="44500"/>
                <a:satMod val="160000"/>
              </a:schemeClr>
            </a:gs>
            <a:gs pos="100000">
              <a:schemeClr val="accent1">
                <a:tint val="23500"/>
                <a:satMod val="160000"/>
              </a:schemeClr>
            </a:gs>
          </a:gsLst>
          <a:lin ang="16200000" scaled="1"/>
          <a:tileRect/>
        </a:gradFill>
        <a:effectLst/>
      </p:bgPr>
    </p:bg>
    <p:spTree>
      <p:nvGrpSpPr>
        <p:cNvPr id="1" name=""/>
        <p:cNvGrpSpPr/>
        <p:nvPr/>
      </p:nvGrpSpPr>
      <p:grpSpPr>
        <a:xfrm>
          <a:off x="0" y="0"/>
          <a:ext cx="0" cy="0"/>
          <a:chOff x="0" y="0"/>
          <a:chExt cx="0" cy="0"/>
        </a:xfrm>
      </p:grpSpPr>
      <p:sp>
        <p:nvSpPr>
          <p:cNvPr id="7" name="Textfeld 6"/>
          <p:cNvSpPr txBox="1"/>
          <p:nvPr/>
        </p:nvSpPr>
        <p:spPr>
          <a:xfrm>
            <a:off x="7670213" y="237260"/>
            <a:ext cx="1224136" cy="400110"/>
          </a:xfrm>
          <a:prstGeom prst="rect">
            <a:avLst/>
          </a:prstGeom>
          <a:noFill/>
        </p:spPr>
        <p:txBody>
          <a:bodyPr wrap="square" rtlCol="0">
            <a:spAutoFit/>
          </a:bodyPr>
          <a:lstStyle/>
          <a:p>
            <a:pPr algn="r"/>
            <a:r>
              <a:rPr lang="de-DE" sz="2000" b="1" dirty="0" smtClean="0">
                <a:latin typeface="Arial Narrow" pitchFamily="34" charset="0"/>
              </a:rPr>
              <a:t>Die Idee</a:t>
            </a:r>
            <a:endParaRPr lang="de-DE" sz="2000" b="1" dirty="0">
              <a:latin typeface="Arial Narrow" pitchFamily="34" charset="0"/>
            </a:endParaRPr>
          </a:p>
        </p:txBody>
      </p:sp>
      <p:sp>
        <p:nvSpPr>
          <p:cNvPr id="9" name="Textfeld 8"/>
          <p:cNvSpPr txBox="1"/>
          <p:nvPr/>
        </p:nvSpPr>
        <p:spPr>
          <a:xfrm>
            <a:off x="287488" y="4365104"/>
            <a:ext cx="8640960" cy="1754326"/>
          </a:xfrm>
          <a:prstGeom prst="rect">
            <a:avLst/>
          </a:prstGeom>
          <a:noFill/>
        </p:spPr>
        <p:txBody>
          <a:bodyPr wrap="square" rtlCol="0">
            <a:spAutoFit/>
          </a:bodyPr>
          <a:lstStyle/>
          <a:p>
            <a:r>
              <a:rPr lang="de-DE" b="1" dirty="0" smtClean="0">
                <a:latin typeface="Arial Narrow" pitchFamily="34" charset="0"/>
              </a:rPr>
              <a:t>Dafür gehen 10 Prominente Paare auf die Reise:</a:t>
            </a:r>
          </a:p>
          <a:p>
            <a:endParaRPr lang="de-DE" b="1" dirty="0">
              <a:latin typeface="Arial Narrow" pitchFamily="34" charset="0"/>
            </a:endParaRPr>
          </a:p>
          <a:p>
            <a:pPr marL="285750" indent="-285750">
              <a:buFont typeface="Wingdings" pitchFamily="2" charset="2"/>
              <a:buChar char="ü"/>
            </a:pPr>
            <a:r>
              <a:rPr lang="de-DE" b="1" dirty="0" smtClean="0">
                <a:latin typeface="Arial Narrow" pitchFamily="34" charset="0"/>
              </a:rPr>
              <a:t>Von Templin nach </a:t>
            </a:r>
            <a:r>
              <a:rPr lang="de-DE" b="1" dirty="0" err="1" smtClean="0">
                <a:latin typeface="Arial Narrow" pitchFamily="34" charset="0"/>
              </a:rPr>
              <a:t>Lychen</a:t>
            </a:r>
            <a:r>
              <a:rPr lang="de-DE" b="1" dirty="0" smtClean="0">
                <a:latin typeface="Arial Narrow" pitchFamily="34" charset="0"/>
              </a:rPr>
              <a:t> mit der Schienendraisine (17 km)</a:t>
            </a:r>
          </a:p>
          <a:p>
            <a:pPr marL="285750" indent="-285750">
              <a:buFont typeface="Wingdings" pitchFamily="2" charset="2"/>
              <a:buChar char="ü"/>
            </a:pPr>
            <a:r>
              <a:rPr lang="de-DE" b="1" dirty="0" smtClean="0">
                <a:latin typeface="Arial Narrow" pitchFamily="34" charset="0"/>
              </a:rPr>
              <a:t>In </a:t>
            </a:r>
            <a:r>
              <a:rPr lang="de-DE" b="1" dirty="0" err="1" smtClean="0">
                <a:latin typeface="Arial Narrow" pitchFamily="34" charset="0"/>
              </a:rPr>
              <a:t>Lychen</a:t>
            </a:r>
            <a:r>
              <a:rPr lang="de-DE" b="1" dirty="0" smtClean="0">
                <a:latin typeface="Arial Narrow" pitchFamily="34" charset="0"/>
              </a:rPr>
              <a:t> über den </a:t>
            </a:r>
            <a:r>
              <a:rPr lang="de-DE" b="1" dirty="0" err="1" smtClean="0">
                <a:latin typeface="Arial Narrow" pitchFamily="34" charset="0"/>
              </a:rPr>
              <a:t>Stadtsee</a:t>
            </a:r>
            <a:r>
              <a:rPr lang="de-DE" b="1" dirty="0" smtClean="0">
                <a:latin typeface="Arial Narrow" pitchFamily="34" charset="0"/>
              </a:rPr>
              <a:t> mit dem Tretboot (0,8 km)</a:t>
            </a:r>
          </a:p>
          <a:p>
            <a:pPr marL="285750" indent="-285750">
              <a:buFont typeface="Wingdings" pitchFamily="2" charset="2"/>
              <a:buChar char="ü"/>
            </a:pPr>
            <a:r>
              <a:rPr lang="de-DE" b="1" dirty="0" smtClean="0">
                <a:latin typeface="Arial Narrow" pitchFamily="34" charset="0"/>
              </a:rPr>
              <a:t>Von </a:t>
            </a:r>
            <a:r>
              <a:rPr lang="de-DE" b="1" dirty="0" err="1" smtClean="0">
                <a:latin typeface="Arial Narrow" pitchFamily="34" charset="0"/>
              </a:rPr>
              <a:t>Lychen</a:t>
            </a:r>
            <a:r>
              <a:rPr lang="de-DE" b="1" dirty="0" smtClean="0">
                <a:latin typeface="Arial Narrow" pitchFamily="34" charset="0"/>
              </a:rPr>
              <a:t> nach Templin mit dem Fahrrad (20 km)</a:t>
            </a:r>
          </a:p>
          <a:p>
            <a:pPr marL="285750" indent="-285750">
              <a:buFontTx/>
              <a:buChar char="-"/>
            </a:pPr>
            <a:endParaRPr lang="de-DE" b="1" dirty="0">
              <a:latin typeface="Arial Narrow"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713" y="637370"/>
            <a:ext cx="66675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87838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7670213" y="237260"/>
            <a:ext cx="1224136" cy="400110"/>
          </a:xfrm>
          <a:prstGeom prst="rect">
            <a:avLst/>
          </a:prstGeom>
          <a:noFill/>
        </p:spPr>
        <p:txBody>
          <a:bodyPr wrap="square" rtlCol="0">
            <a:spAutoFit/>
          </a:bodyPr>
          <a:lstStyle/>
          <a:p>
            <a:pPr algn="r"/>
            <a:r>
              <a:rPr lang="de-DE" sz="2000" b="1" dirty="0" smtClean="0">
                <a:latin typeface="Arial Narrow" pitchFamily="34" charset="0"/>
              </a:rPr>
              <a:t>Das Ziel</a:t>
            </a:r>
            <a:endParaRPr lang="de-DE" sz="2000" b="1" dirty="0">
              <a:latin typeface="Arial Narrow" pitchFamily="34" charset="0"/>
            </a:endParaRPr>
          </a:p>
        </p:txBody>
      </p:sp>
      <p:sp>
        <p:nvSpPr>
          <p:cNvPr id="9" name="Textfeld 8"/>
          <p:cNvSpPr txBox="1"/>
          <p:nvPr/>
        </p:nvSpPr>
        <p:spPr>
          <a:xfrm>
            <a:off x="218759" y="5103674"/>
            <a:ext cx="8640960" cy="1754326"/>
          </a:xfrm>
          <a:prstGeom prst="rect">
            <a:avLst/>
          </a:prstGeom>
          <a:noFill/>
        </p:spPr>
        <p:txBody>
          <a:bodyPr wrap="square" rtlCol="0">
            <a:spAutoFit/>
          </a:bodyPr>
          <a:lstStyle/>
          <a:p>
            <a:pPr marL="285750" indent="-285750">
              <a:buFont typeface="Wingdings" pitchFamily="2" charset="2"/>
              <a:buChar char="ü"/>
            </a:pPr>
            <a:endParaRPr lang="de-DE" b="1" dirty="0">
              <a:latin typeface="Arial Narrow" pitchFamily="34" charset="0"/>
            </a:endParaRPr>
          </a:p>
          <a:p>
            <a:pPr marL="285750" indent="-285750">
              <a:buFont typeface="Wingdings" pitchFamily="2" charset="2"/>
              <a:buChar char="ü"/>
            </a:pPr>
            <a:r>
              <a:rPr lang="de-DE" b="1" dirty="0" smtClean="0">
                <a:latin typeface="Arial Narrow" pitchFamily="34" charset="0"/>
              </a:rPr>
              <a:t>Einnahmen für einen wohltätigen Zweck</a:t>
            </a:r>
          </a:p>
          <a:p>
            <a:pPr marL="285750" indent="-285750">
              <a:buFont typeface="Wingdings" pitchFamily="2" charset="2"/>
              <a:buChar char="ü"/>
            </a:pPr>
            <a:r>
              <a:rPr lang="de-DE" b="1" dirty="0" smtClean="0">
                <a:latin typeface="Arial Narrow" pitchFamily="34" charset="0"/>
              </a:rPr>
              <a:t>Verkehrssicherheitshinweise und Training</a:t>
            </a:r>
          </a:p>
          <a:p>
            <a:pPr marL="285750" indent="-285750">
              <a:buFont typeface="Wingdings" pitchFamily="2" charset="2"/>
              <a:buChar char="ü"/>
            </a:pPr>
            <a:r>
              <a:rPr lang="de-DE" b="1" dirty="0" smtClean="0">
                <a:latin typeface="Arial Narrow" pitchFamily="34" charset="0"/>
              </a:rPr>
              <a:t>Förderung für den gemeinsamen Teamgeistes, wobei die Freude an erster Stelle steht</a:t>
            </a:r>
          </a:p>
          <a:p>
            <a:pPr marL="285750" indent="-285750">
              <a:buFont typeface="Wingdings" pitchFamily="2" charset="2"/>
              <a:buChar char="ü"/>
            </a:pPr>
            <a:r>
              <a:rPr lang="de-DE" b="1" dirty="0" smtClean="0">
                <a:latin typeface="Arial Narrow" pitchFamily="34" charset="0"/>
              </a:rPr>
              <a:t>Werbung für den Fremdenverkehr in der Region Templin / </a:t>
            </a:r>
            <a:r>
              <a:rPr lang="de-DE" b="1" dirty="0" err="1" smtClean="0">
                <a:latin typeface="Arial Narrow" pitchFamily="34" charset="0"/>
              </a:rPr>
              <a:t>Lychen</a:t>
            </a:r>
            <a:endParaRPr lang="de-DE" b="1" dirty="0" smtClean="0">
              <a:latin typeface="Arial Narrow" pitchFamily="34" charset="0"/>
            </a:endParaRPr>
          </a:p>
          <a:p>
            <a:endParaRPr lang="de-DE" b="1" dirty="0">
              <a:latin typeface="Arial Narrow"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830" y="237260"/>
            <a:ext cx="6068616" cy="5036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42676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6948264" y="237260"/>
            <a:ext cx="1946085" cy="400110"/>
          </a:xfrm>
          <a:prstGeom prst="rect">
            <a:avLst/>
          </a:prstGeom>
          <a:noFill/>
        </p:spPr>
        <p:txBody>
          <a:bodyPr wrap="square" rtlCol="0">
            <a:spAutoFit/>
          </a:bodyPr>
          <a:lstStyle/>
          <a:p>
            <a:pPr algn="r"/>
            <a:r>
              <a:rPr lang="de-DE" sz="2000" b="1" dirty="0" smtClean="0">
                <a:latin typeface="Arial Narrow" pitchFamily="34" charset="0"/>
              </a:rPr>
              <a:t>Ansprechpartner</a:t>
            </a:r>
            <a:endParaRPr lang="de-DE" sz="2000" b="1" dirty="0">
              <a:latin typeface="Arial Narrow"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883" y="3933056"/>
            <a:ext cx="4621213" cy="241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5959007" y="3933056"/>
            <a:ext cx="2914727" cy="2308324"/>
          </a:xfrm>
          <a:prstGeom prst="rect">
            <a:avLst/>
          </a:prstGeom>
          <a:noFill/>
        </p:spPr>
        <p:txBody>
          <a:bodyPr wrap="square" rtlCol="0">
            <a:spAutoFit/>
          </a:bodyPr>
          <a:lstStyle/>
          <a:p>
            <a:r>
              <a:rPr lang="de-DE" b="1" dirty="0" smtClean="0">
                <a:latin typeface="Arial Narrow" pitchFamily="34" charset="0"/>
              </a:rPr>
              <a:t>Templin</a:t>
            </a:r>
          </a:p>
          <a:p>
            <a:endParaRPr lang="de-DE" b="1" dirty="0" smtClean="0">
              <a:latin typeface="Arial Narrow" pitchFamily="34" charset="0"/>
            </a:endParaRPr>
          </a:p>
          <a:p>
            <a:r>
              <a:rPr lang="de-DE" b="1" dirty="0" smtClean="0">
                <a:latin typeface="Arial Narrow" pitchFamily="34" charset="0"/>
              </a:rPr>
              <a:t>Wolfgang </a:t>
            </a:r>
            <a:r>
              <a:rPr lang="de-DE" b="1" dirty="0" err="1">
                <a:latin typeface="Arial Narrow" pitchFamily="34" charset="0"/>
              </a:rPr>
              <a:t>Janitschke</a:t>
            </a:r>
            <a:endParaRPr lang="de-DE" b="1" dirty="0">
              <a:latin typeface="Arial Narrow" pitchFamily="34" charset="0"/>
            </a:endParaRPr>
          </a:p>
          <a:p>
            <a:r>
              <a:rPr lang="de-DE" b="1" dirty="0" smtClean="0">
                <a:latin typeface="Arial Narrow" pitchFamily="34" charset="0"/>
              </a:rPr>
              <a:t>Sparkasse </a:t>
            </a:r>
            <a:r>
              <a:rPr lang="de-DE" b="1" dirty="0">
                <a:latin typeface="Arial Narrow" pitchFamily="34" charset="0"/>
              </a:rPr>
              <a:t>Uckermark</a:t>
            </a:r>
          </a:p>
          <a:p>
            <a:endParaRPr lang="de-DE" b="1" dirty="0" smtClean="0">
              <a:latin typeface="Arial Narrow" pitchFamily="34" charset="0"/>
            </a:endParaRPr>
          </a:p>
          <a:p>
            <a:endParaRPr lang="de-DE" b="1" dirty="0">
              <a:latin typeface="Arial Narrow" pitchFamily="34" charset="0"/>
            </a:endParaRPr>
          </a:p>
          <a:p>
            <a:r>
              <a:rPr lang="de-DE" b="1" dirty="0" smtClean="0">
                <a:latin typeface="Arial Narrow" pitchFamily="34" charset="0"/>
              </a:rPr>
              <a:t>Tel.: 0 </a:t>
            </a:r>
            <a:r>
              <a:rPr lang="de-DE" b="1" dirty="0">
                <a:latin typeface="Arial Narrow" pitchFamily="34" charset="0"/>
              </a:rPr>
              <a:t>39 84 / 3 65 91 06</a:t>
            </a:r>
          </a:p>
          <a:p>
            <a:endParaRPr lang="de-DE" b="1" dirty="0">
              <a:latin typeface="Arial Narrow" pitchFamily="34"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185" y="268461"/>
            <a:ext cx="3954016" cy="263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1" y="2204864"/>
            <a:ext cx="1474787" cy="163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32886" y="727103"/>
            <a:ext cx="3940696" cy="2955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68344" y="2359843"/>
            <a:ext cx="13716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71427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6948264" y="237260"/>
            <a:ext cx="1946085" cy="400110"/>
          </a:xfrm>
          <a:prstGeom prst="rect">
            <a:avLst/>
          </a:prstGeom>
          <a:noFill/>
        </p:spPr>
        <p:txBody>
          <a:bodyPr wrap="square" rtlCol="0">
            <a:spAutoFit/>
          </a:bodyPr>
          <a:lstStyle/>
          <a:p>
            <a:pPr algn="r"/>
            <a:r>
              <a:rPr lang="de-DE" sz="2000" b="1" dirty="0" smtClean="0">
                <a:latin typeface="Arial Narrow" pitchFamily="34" charset="0"/>
              </a:rPr>
              <a:t>Die Prominenz</a:t>
            </a:r>
            <a:endParaRPr lang="de-DE" sz="2000" b="1" dirty="0">
              <a:latin typeface="Arial Narrow" pitchFamily="34" charset="0"/>
            </a:endParaRPr>
          </a:p>
        </p:txBody>
      </p:sp>
      <p:sp>
        <p:nvSpPr>
          <p:cNvPr id="9" name="Textfeld 8"/>
          <p:cNvSpPr txBox="1"/>
          <p:nvPr/>
        </p:nvSpPr>
        <p:spPr>
          <a:xfrm>
            <a:off x="8529" y="3573016"/>
            <a:ext cx="9038129" cy="2862322"/>
          </a:xfrm>
          <a:prstGeom prst="rect">
            <a:avLst/>
          </a:prstGeom>
          <a:noFill/>
        </p:spPr>
        <p:txBody>
          <a:bodyPr wrap="square" rtlCol="0">
            <a:spAutoFit/>
          </a:bodyPr>
          <a:lstStyle/>
          <a:p>
            <a:pPr marL="285750" indent="-285750">
              <a:buFont typeface="Wingdings" pitchFamily="2" charset="2"/>
              <a:buChar char="ü"/>
            </a:pPr>
            <a:r>
              <a:rPr lang="de-DE" b="1" dirty="0" smtClean="0">
                <a:latin typeface="Arial Narrow" pitchFamily="34" charset="0"/>
              </a:rPr>
              <a:t>Team 1</a:t>
            </a:r>
            <a:r>
              <a:rPr lang="de-DE" b="1" dirty="0">
                <a:latin typeface="Arial Narrow" pitchFamily="34" charset="0"/>
              </a:rPr>
              <a:t>	SC Potsdam Volleyball Frauen</a:t>
            </a:r>
            <a:r>
              <a:rPr lang="de-DE" b="1" dirty="0" smtClean="0">
                <a:latin typeface="Arial Narrow" pitchFamily="34" charset="0"/>
              </a:rPr>
              <a:t>		FC </a:t>
            </a:r>
            <a:r>
              <a:rPr lang="de-DE" b="1" dirty="0">
                <a:latin typeface="Arial Narrow" pitchFamily="34" charset="0"/>
              </a:rPr>
              <a:t>Union Berlin</a:t>
            </a:r>
            <a:endParaRPr lang="de-DE" b="1" dirty="0" smtClean="0">
              <a:latin typeface="Arial Narrow" pitchFamily="34" charset="0"/>
            </a:endParaRPr>
          </a:p>
          <a:p>
            <a:pPr marL="285750" indent="-285750">
              <a:buFont typeface="Wingdings" pitchFamily="2" charset="2"/>
              <a:buChar char="ü"/>
            </a:pPr>
            <a:r>
              <a:rPr lang="de-DE" b="1" dirty="0" smtClean="0">
                <a:latin typeface="Arial Narrow" pitchFamily="34" charset="0"/>
              </a:rPr>
              <a:t>Team 2</a:t>
            </a:r>
            <a:r>
              <a:rPr lang="de-DE" b="1" dirty="0">
                <a:latin typeface="Arial Narrow" pitchFamily="34" charset="0"/>
              </a:rPr>
              <a:t>	</a:t>
            </a:r>
            <a:r>
              <a:rPr lang="de-DE" b="1" dirty="0" smtClean="0">
                <a:latin typeface="Arial Narrow" pitchFamily="34" charset="0"/>
              </a:rPr>
              <a:t>Patrick </a:t>
            </a:r>
            <a:r>
              <a:rPr lang="de-DE" b="1" dirty="0" err="1">
                <a:latin typeface="Arial Narrow" pitchFamily="34" charset="0"/>
              </a:rPr>
              <a:t>Hausding</a:t>
            </a:r>
            <a:r>
              <a:rPr lang="de-DE" b="1" dirty="0">
                <a:latin typeface="Arial Narrow" pitchFamily="34" charset="0"/>
              </a:rPr>
              <a:t>/Robert </a:t>
            </a:r>
            <a:r>
              <a:rPr lang="de-DE" b="1" dirty="0" err="1" smtClean="0">
                <a:latin typeface="Arial Narrow" pitchFamily="34" charset="0"/>
              </a:rPr>
              <a:t>Harting</a:t>
            </a:r>
            <a:r>
              <a:rPr lang="de-DE" b="1" dirty="0" smtClean="0">
                <a:latin typeface="Arial Narrow" pitchFamily="34" charset="0"/>
              </a:rPr>
              <a:t>	Franziska Weber/Melanie Seeger</a:t>
            </a:r>
          </a:p>
          <a:p>
            <a:pPr marL="285750" indent="-285750">
              <a:buFont typeface="Wingdings" pitchFamily="2" charset="2"/>
              <a:buChar char="ü"/>
            </a:pPr>
            <a:r>
              <a:rPr lang="de-DE" b="1" dirty="0" smtClean="0">
                <a:latin typeface="Arial Narrow" pitchFamily="34" charset="0"/>
              </a:rPr>
              <a:t>Team 3	Spreeradio		</a:t>
            </a:r>
            <a:r>
              <a:rPr lang="de-DE" b="1" dirty="0">
                <a:latin typeface="Arial Narrow" pitchFamily="34" charset="0"/>
              </a:rPr>
              <a:t>	Antenne Brandenburg</a:t>
            </a:r>
            <a:endParaRPr lang="de-DE" b="1" dirty="0" smtClean="0">
              <a:latin typeface="Arial Narrow" pitchFamily="34" charset="0"/>
            </a:endParaRPr>
          </a:p>
          <a:p>
            <a:pPr marL="285750" indent="-285750">
              <a:buFont typeface="Wingdings" pitchFamily="2" charset="2"/>
              <a:buChar char="ü"/>
            </a:pPr>
            <a:r>
              <a:rPr lang="de-DE" b="1" dirty="0" smtClean="0">
                <a:latin typeface="Arial Narrow" pitchFamily="34" charset="0"/>
              </a:rPr>
              <a:t>Team 4	Eisbären Berlin			Alba Berlin</a:t>
            </a:r>
          </a:p>
          <a:p>
            <a:pPr marL="285750" indent="-285750">
              <a:buFont typeface="Wingdings" pitchFamily="2" charset="2"/>
              <a:buChar char="ü"/>
            </a:pPr>
            <a:r>
              <a:rPr lang="de-DE" b="1" dirty="0" smtClean="0">
                <a:latin typeface="Arial Narrow" pitchFamily="34" charset="0"/>
              </a:rPr>
              <a:t>Team 5	RBB TV				104.6 RTL</a:t>
            </a:r>
          </a:p>
          <a:p>
            <a:pPr marL="285750" indent="-285750">
              <a:buFont typeface="Wingdings" pitchFamily="2" charset="2"/>
              <a:buChar char="ü"/>
            </a:pPr>
            <a:r>
              <a:rPr lang="de-DE" b="1" dirty="0" smtClean="0">
                <a:latin typeface="Arial Narrow" pitchFamily="34" charset="0"/>
              </a:rPr>
              <a:t>Team 6	LKT Team Brandenburg		Lena Schönborn/Jenny Wolf</a:t>
            </a:r>
          </a:p>
          <a:p>
            <a:pPr marL="285750" indent="-285750">
              <a:buFont typeface="Wingdings" pitchFamily="2" charset="2"/>
              <a:buChar char="ü"/>
            </a:pPr>
            <a:r>
              <a:rPr lang="de-DE" b="1" dirty="0" smtClean="0">
                <a:latin typeface="Arial Narrow" pitchFamily="34" charset="0"/>
              </a:rPr>
              <a:t>Team 7</a:t>
            </a:r>
            <a:r>
              <a:rPr lang="de-DE" b="1" dirty="0">
                <a:latin typeface="Arial Narrow" pitchFamily="34" charset="0"/>
              </a:rPr>
              <a:t>	Niels Grunenberg/Marco </a:t>
            </a:r>
            <a:r>
              <a:rPr lang="de-DE" b="1" dirty="0" smtClean="0">
                <a:latin typeface="Arial Narrow" pitchFamily="34" charset="0"/>
              </a:rPr>
              <a:t>Huck		Daniela Schulte/Dorothea Brandt</a:t>
            </a:r>
          </a:p>
          <a:p>
            <a:pPr marL="285750" indent="-285750">
              <a:buFont typeface="Wingdings" pitchFamily="2" charset="2"/>
              <a:buChar char="ü"/>
            </a:pPr>
            <a:r>
              <a:rPr lang="de-DE" b="1" dirty="0">
                <a:latin typeface="Arial Narrow" pitchFamily="34" charset="0"/>
              </a:rPr>
              <a:t>T</a:t>
            </a:r>
            <a:r>
              <a:rPr lang="de-DE" b="1" dirty="0" smtClean="0">
                <a:latin typeface="Arial Narrow" pitchFamily="34" charset="0"/>
              </a:rPr>
              <a:t>eam 8	FFC Turbine Potsdam Frauen	</a:t>
            </a:r>
            <a:r>
              <a:rPr lang="de-DE" b="1" dirty="0">
                <a:latin typeface="Arial Narrow" pitchFamily="34" charset="0"/>
              </a:rPr>
              <a:t>	Energie Cottbus</a:t>
            </a:r>
            <a:endParaRPr lang="de-DE" b="1" dirty="0" smtClean="0">
              <a:latin typeface="Arial Narrow" pitchFamily="34" charset="0"/>
            </a:endParaRPr>
          </a:p>
          <a:p>
            <a:pPr marL="285750" indent="-285750">
              <a:buFont typeface="Wingdings" pitchFamily="2" charset="2"/>
              <a:buChar char="ü"/>
            </a:pPr>
            <a:r>
              <a:rPr lang="de-DE" b="1" dirty="0" smtClean="0">
                <a:latin typeface="Arial Narrow" pitchFamily="34" charset="0"/>
              </a:rPr>
              <a:t>Team 9</a:t>
            </a:r>
            <a:r>
              <a:rPr lang="de-DE" b="1" dirty="0">
                <a:latin typeface="Arial Narrow" pitchFamily="34" charset="0"/>
              </a:rPr>
              <a:t>	Claudia Hoffmann/Daniela </a:t>
            </a:r>
            <a:r>
              <a:rPr lang="de-DE" b="1" dirty="0" smtClean="0">
                <a:latin typeface="Arial Narrow" pitchFamily="34" charset="0"/>
              </a:rPr>
              <a:t>Reimer	Carsten Schlangen/Martin </a:t>
            </a:r>
            <a:r>
              <a:rPr lang="de-DE" b="1" dirty="0" err="1" smtClean="0">
                <a:latin typeface="Arial Narrow" pitchFamily="34" charset="0"/>
              </a:rPr>
              <a:t>Häner</a:t>
            </a:r>
            <a:endParaRPr lang="de-DE" b="1" dirty="0" smtClean="0">
              <a:latin typeface="Arial Narrow" pitchFamily="34" charset="0"/>
            </a:endParaRPr>
          </a:p>
          <a:p>
            <a:pPr marL="285750" indent="-285750">
              <a:buFont typeface="Wingdings" pitchFamily="2" charset="2"/>
              <a:buChar char="ü"/>
            </a:pPr>
            <a:r>
              <a:rPr lang="de-DE" b="1" dirty="0" smtClean="0">
                <a:latin typeface="Arial Narrow" pitchFamily="34" charset="0"/>
              </a:rPr>
              <a:t>Team 10	Maximilian Levy/Ronald Raue	</a:t>
            </a:r>
            <a:r>
              <a:rPr lang="de-DE" b="1" dirty="0">
                <a:latin typeface="Arial Narrow" pitchFamily="34" charset="0"/>
              </a:rPr>
              <a:t>	Britta Steffen/Natascha Keller</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4759" y="667241"/>
            <a:ext cx="4895850"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19" y="237260"/>
            <a:ext cx="3739816" cy="248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998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6732240" y="237260"/>
            <a:ext cx="2162109" cy="400110"/>
          </a:xfrm>
          <a:prstGeom prst="rect">
            <a:avLst/>
          </a:prstGeom>
          <a:noFill/>
        </p:spPr>
        <p:txBody>
          <a:bodyPr wrap="square" rtlCol="0">
            <a:spAutoFit/>
          </a:bodyPr>
          <a:lstStyle/>
          <a:p>
            <a:pPr algn="r"/>
            <a:r>
              <a:rPr lang="de-DE" sz="2000" b="1" dirty="0" smtClean="0">
                <a:latin typeface="Arial Narrow" pitchFamily="34" charset="0"/>
              </a:rPr>
              <a:t>Schienendraisine</a:t>
            </a:r>
            <a:endParaRPr lang="de-DE" sz="2000" b="1" dirty="0">
              <a:latin typeface="Arial Narrow" pitchFamily="34" charset="0"/>
            </a:endParaRPr>
          </a:p>
        </p:txBody>
      </p:sp>
      <p:sp>
        <p:nvSpPr>
          <p:cNvPr id="2" name="Rechteck 1"/>
          <p:cNvSpPr/>
          <p:nvPr/>
        </p:nvSpPr>
        <p:spPr>
          <a:xfrm>
            <a:off x="179512" y="3861048"/>
            <a:ext cx="5361353" cy="2862322"/>
          </a:xfrm>
          <a:prstGeom prst="rect">
            <a:avLst/>
          </a:prstGeom>
        </p:spPr>
        <p:txBody>
          <a:bodyPr wrap="square">
            <a:spAutoFit/>
          </a:bodyPr>
          <a:lstStyle/>
          <a:p>
            <a:r>
              <a:rPr lang="de-DE" b="1" dirty="0" smtClean="0">
                <a:latin typeface="Arial Narrow" pitchFamily="34" charset="0"/>
              </a:rPr>
              <a:t>Ansprechpartner:</a:t>
            </a:r>
          </a:p>
          <a:p>
            <a:endParaRPr lang="de-DE" b="1" dirty="0" smtClean="0">
              <a:latin typeface="Arial Narrow" pitchFamily="34" charset="0"/>
            </a:endParaRPr>
          </a:p>
          <a:p>
            <a:r>
              <a:rPr lang="de-DE" b="1" dirty="0" smtClean="0">
                <a:latin typeface="Arial Narrow" pitchFamily="34" charset="0"/>
              </a:rPr>
              <a:t>BEX REISEN</a:t>
            </a:r>
          </a:p>
          <a:p>
            <a:r>
              <a:rPr lang="de-DE" b="1" dirty="0" smtClean="0">
                <a:latin typeface="Arial Narrow" pitchFamily="34" charset="0"/>
              </a:rPr>
              <a:t>Bayern-Express &amp; P. Kühn Berlin GmbH</a:t>
            </a:r>
          </a:p>
          <a:p>
            <a:r>
              <a:rPr lang="de-DE" b="1" dirty="0" smtClean="0">
                <a:latin typeface="Arial Narrow" pitchFamily="34" charset="0"/>
              </a:rPr>
              <a:t>Mannheimer </a:t>
            </a:r>
            <a:r>
              <a:rPr lang="de-DE" b="1" dirty="0" err="1" smtClean="0">
                <a:latin typeface="Arial Narrow" pitchFamily="34" charset="0"/>
              </a:rPr>
              <a:t>Strasse</a:t>
            </a:r>
            <a:r>
              <a:rPr lang="de-DE" b="1" dirty="0" smtClean="0">
                <a:latin typeface="Arial Narrow" pitchFamily="34" charset="0"/>
              </a:rPr>
              <a:t> 33/34</a:t>
            </a:r>
          </a:p>
          <a:p>
            <a:r>
              <a:rPr lang="de-DE" b="1" dirty="0" smtClean="0">
                <a:latin typeface="Arial Narrow" pitchFamily="34" charset="0"/>
              </a:rPr>
              <a:t>D - 10713 Berlin (Wilmersdorf)</a:t>
            </a:r>
          </a:p>
          <a:p>
            <a:endParaRPr lang="de-DE" b="1" dirty="0" smtClean="0">
              <a:latin typeface="Arial Narrow" pitchFamily="34" charset="0"/>
            </a:endParaRPr>
          </a:p>
          <a:p>
            <a:r>
              <a:rPr lang="de-DE" b="1" dirty="0" smtClean="0">
                <a:latin typeface="Arial Narrow" pitchFamily="34" charset="0"/>
              </a:rPr>
              <a:t>Tel.: ++49 / (0)30 / 873 02 21</a:t>
            </a:r>
          </a:p>
          <a:p>
            <a:r>
              <a:rPr lang="de-DE" b="1" dirty="0" smtClean="0">
                <a:latin typeface="Arial Narrow" pitchFamily="34" charset="0"/>
              </a:rPr>
              <a:t>Fax: ++49 / (0)30 / 861 61 32</a:t>
            </a:r>
          </a:p>
          <a:p>
            <a:r>
              <a:rPr lang="de-DE" b="1" dirty="0" err="1" smtClean="0">
                <a:latin typeface="Arial Narrow" pitchFamily="34" charset="0"/>
              </a:rPr>
              <a:t>e-mail</a:t>
            </a:r>
            <a:r>
              <a:rPr lang="de-DE" b="1" dirty="0" smtClean="0">
                <a:latin typeface="Arial Narrow" pitchFamily="34" charset="0"/>
              </a:rPr>
              <a:t>: info@draisine.com</a:t>
            </a:r>
            <a:endParaRPr lang="de-DE" b="1" dirty="0">
              <a:latin typeface="Arial Narrow"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8164" y="1934616"/>
            <a:ext cx="4633913" cy="3852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7732" y="1934616"/>
            <a:ext cx="652463"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 y="548680"/>
            <a:ext cx="3782194" cy="2836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42676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7670213" y="237260"/>
            <a:ext cx="1224136" cy="400110"/>
          </a:xfrm>
          <a:prstGeom prst="rect">
            <a:avLst/>
          </a:prstGeom>
          <a:noFill/>
        </p:spPr>
        <p:txBody>
          <a:bodyPr wrap="square" rtlCol="0">
            <a:spAutoFit/>
          </a:bodyPr>
          <a:lstStyle/>
          <a:p>
            <a:pPr algn="r"/>
            <a:r>
              <a:rPr lang="de-DE" sz="2000" b="1" dirty="0" smtClean="0">
                <a:latin typeface="Arial Narrow" pitchFamily="34" charset="0"/>
              </a:rPr>
              <a:t>Tretboot</a:t>
            </a:r>
            <a:endParaRPr lang="de-DE" sz="2000" b="1" dirty="0">
              <a:latin typeface="Arial Narrow" pitchFamily="34" charset="0"/>
            </a:endParaRPr>
          </a:p>
        </p:txBody>
      </p:sp>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52740"/>
            <a:ext cx="3636404" cy="2727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539552" y="4293096"/>
            <a:ext cx="4572000" cy="2308324"/>
          </a:xfrm>
          <a:prstGeom prst="rect">
            <a:avLst/>
          </a:prstGeom>
        </p:spPr>
        <p:txBody>
          <a:bodyPr>
            <a:spAutoFit/>
          </a:bodyPr>
          <a:lstStyle/>
          <a:p>
            <a:r>
              <a:rPr lang="de-DE" b="1" dirty="0" smtClean="0">
                <a:latin typeface="Arial Narrow" pitchFamily="34" charset="0"/>
              </a:rPr>
              <a:t>Ansprechpartner:</a:t>
            </a:r>
          </a:p>
          <a:p>
            <a:r>
              <a:rPr lang="de-DE" b="1" dirty="0" smtClean="0">
                <a:latin typeface="Arial Narrow" pitchFamily="34" charset="0"/>
              </a:rPr>
              <a:t>Olaf Tisch</a:t>
            </a:r>
          </a:p>
          <a:p>
            <a:r>
              <a:rPr lang="de-DE" b="1" dirty="0" smtClean="0">
                <a:latin typeface="Arial Narrow" pitchFamily="34" charset="0"/>
              </a:rPr>
              <a:t>Weg am </a:t>
            </a:r>
            <a:r>
              <a:rPr lang="de-DE" b="1" dirty="0" err="1" smtClean="0">
                <a:latin typeface="Arial Narrow" pitchFamily="34" charset="0"/>
              </a:rPr>
              <a:t>Zenssee</a:t>
            </a:r>
            <a:r>
              <a:rPr lang="de-DE" b="1" dirty="0" smtClean="0">
                <a:latin typeface="Arial Narrow" pitchFamily="34" charset="0"/>
              </a:rPr>
              <a:t> 1</a:t>
            </a:r>
          </a:p>
          <a:p>
            <a:r>
              <a:rPr lang="de-DE" b="1" dirty="0" smtClean="0">
                <a:latin typeface="Arial Narrow" pitchFamily="34" charset="0"/>
              </a:rPr>
              <a:t>17279 </a:t>
            </a:r>
            <a:r>
              <a:rPr lang="de-DE" b="1" dirty="0" err="1" smtClean="0">
                <a:latin typeface="Arial Narrow" pitchFamily="34" charset="0"/>
              </a:rPr>
              <a:t>Lychen</a:t>
            </a:r>
            <a:endParaRPr lang="de-DE" b="1" dirty="0" smtClean="0">
              <a:latin typeface="Arial Narrow" pitchFamily="34" charset="0"/>
            </a:endParaRPr>
          </a:p>
          <a:p>
            <a:endParaRPr lang="de-DE" b="1" dirty="0" smtClean="0">
              <a:latin typeface="Arial Narrow" pitchFamily="34" charset="0"/>
            </a:endParaRPr>
          </a:p>
          <a:p>
            <a:r>
              <a:rPr lang="de-DE" b="1" dirty="0" smtClean="0">
                <a:latin typeface="Arial Narrow" pitchFamily="34" charset="0"/>
              </a:rPr>
              <a:t>Telefon: (03 98 88) 4 34 75</a:t>
            </a:r>
          </a:p>
          <a:p>
            <a:r>
              <a:rPr lang="de-DE" b="1" dirty="0" smtClean="0">
                <a:latin typeface="Arial Narrow" pitchFamily="34" charset="0"/>
              </a:rPr>
              <a:t>Fax: (03 98 88) 4 34 76</a:t>
            </a:r>
          </a:p>
          <a:p>
            <a:r>
              <a:rPr lang="de-DE" b="1" dirty="0" smtClean="0">
                <a:latin typeface="Arial Narrow" pitchFamily="34" charset="0"/>
              </a:rPr>
              <a:t>info@tisch-lychen.de </a:t>
            </a:r>
            <a:endParaRPr lang="de-DE" b="1" dirty="0">
              <a:latin typeface="Arial Narrow" pitchFamily="34" charset="0"/>
            </a:endParaRPr>
          </a:p>
        </p:txBody>
      </p:sp>
      <p:pic>
        <p:nvPicPr>
          <p:cNvPr id="2061"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7673" y="2226356"/>
            <a:ext cx="5484428" cy="4621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42676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2" y="116632"/>
            <a:ext cx="6024065" cy="4689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hteck 9"/>
          <p:cNvSpPr/>
          <p:nvPr/>
        </p:nvSpPr>
        <p:spPr>
          <a:xfrm>
            <a:off x="251520" y="4325045"/>
            <a:ext cx="4572000" cy="2308324"/>
          </a:xfrm>
          <a:prstGeom prst="rect">
            <a:avLst/>
          </a:prstGeom>
        </p:spPr>
        <p:txBody>
          <a:bodyPr>
            <a:spAutoFit/>
          </a:bodyPr>
          <a:lstStyle/>
          <a:p>
            <a:r>
              <a:rPr lang="de-DE" b="1" dirty="0" smtClean="0">
                <a:latin typeface="Arial Narrow" pitchFamily="34" charset="0"/>
              </a:rPr>
              <a:t>Ansprechpartner:</a:t>
            </a:r>
          </a:p>
          <a:p>
            <a:r>
              <a:rPr lang="de-DE" b="1" dirty="0" smtClean="0">
                <a:latin typeface="Arial Narrow" pitchFamily="34" charset="0"/>
              </a:rPr>
              <a:t>Alexander Martini</a:t>
            </a:r>
          </a:p>
          <a:p>
            <a:r>
              <a:rPr lang="de-DE" b="1" dirty="0" smtClean="0">
                <a:latin typeface="Arial Narrow" pitchFamily="34" charset="0"/>
              </a:rPr>
              <a:t>Fahrradvermietung Templin</a:t>
            </a:r>
          </a:p>
          <a:p>
            <a:r>
              <a:rPr lang="de-DE" b="1" dirty="0" smtClean="0">
                <a:latin typeface="Arial Narrow" pitchFamily="34" charset="0"/>
              </a:rPr>
              <a:t>Ernst-Thälmann-Str. 10b</a:t>
            </a:r>
          </a:p>
          <a:p>
            <a:r>
              <a:rPr lang="de-DE" b="1" dirty="0" smtClean="0">
                <a:latin typeface="Arial Narrow" pitchFamily="34" charset="0"/>
              </a:rPr>
              <a:t>17268 Templin</a:t>
            </a:r>
          </a:p>
          <a:p>
            <a:endParaRPr lang="de-DE" b="1" dirty="0" smtClean="0">
              <a:latin typeface="Arial Narrow" pitchFamily="34" charset="0"/>
            </a:endParaRPr>
          </a:p>
          <a:p>
            <a:r>
              <a:rPr lang="de-DE" b="1" dirty="0" smtClean="0">
                <a:latin typeface="Arial Narrow" pitchFamily="34" charset="0"/>
              </a:rPr>
              <a:t>Telefon: +49 (0) 172 9449621</a:t>
            </a:r>
          </a:p>
          <a:p>
            <a:r>
              <a:rPr lang="de-DE" b="1" dirty="0" smtClean="0">
                <a:latin typeface="Arial Narrow" pitchFamily="34" charset="0"/>
              </a:rPr>
              <a:t>E-Mail: mail@natur-martini.de</a:t>
            </a:r>
            <a:endParaRPr lang="de-DE" b="1" dirty="0">
              <a:latin typeface="Arial Narrow" pitchFamily="34" charset="0"/>
            </a:endParaRPr>
          </a:p>
        </p:txBody>
      </p:sp>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4005064"/>
            <a:ext cx="3779465" cy="2767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descr="F:\Bild4.p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515212"/>
            <a:ext cx="2516972" cy="3057803"/>
          </a:xfrm>
          <a:prstGeom prst="rect">
            <a:avLst/>
          </a:prstGeom>
          <a:noFill/>
          <a:extLst>
            <a:ext uri="{909E8E84-426E-40DD-AFC4-6F175D3DCCD1}">
              <a14:hiddenFill xmlns:a14="http://schemas.microsoft.com/office/drawing/2010/main">
                <a:solidFill>
                  <a:srgbClr val="FFFFFF"/>
                </a:solidFill>
              </a14:hiddenFill>
            </a:ext>
          </a:extLst>
        </p:spPr>
      </p:pic>
      <p:sp>
        <p:nvSpPr>
          <p:cNvPr id="14" name="Textfeld 13"/>
          <p:cNvSpPr txBox="1"/>
          <p:nvPr/>
        </p:nvSpPr>
        <p:spPr>
          <a:xfrm>
            <a:off x="7670213" y="237260"/>
            <a:ext cx="1224136" cy="400110"/>
          </a:xfrm>
          <a:prstGeom prst="rect">
            <a:avLst/>
          </a:prstGeom>
          <a:noFill/>
        </p:spPr>
        <p:txBody>
          <a:bodyPr wrap="square" rtlCol="0">
            <a:spAutoFit/>
          </a:bodyPr>
          <a:lstStyle/>
          <a:p>
            <a:pPr algn="r"/>
            <a:r>
              <a:rPr lang="de-DE" sz="2000" b="1" dirty="0" smtClean="0">
                <a:latin typeface="Arial Narrow" pitchFamily="34" charset="0"/>
              </a:rPr>
              <a:t>Fahrrad</a:t>
            </a:r>
            <a:endParaRPr lang="de-DE" sz="2000" b="1" dirty="0">
              <a:latin typeface="Arial Narrow" pitchFamily="34" charset="0"/>
            </a:endParaRPr>
          </a:p>
        </p:txBody>
      </p:sp>
      <p:sp>
        <p:nvSpPr>
          <p:cNvPr id="3" name="Rechteck 2"/>
          <p:cNvSpPr/>
          <p:nvPr/>
        </p:nvSpPr>
        <p:spPr>
          <a:xfrm>
            <a:off x="746375" y="3460902"/>
            <a:ext cx="1223412" cy="230832"/>
          </a:xfrm>
          <a:prstGeom prst="rect">
            <a:avLst/>
          </a:prstGeom>
        </p:spPr>
        <p:txBody>
          <a:bodyPr wrap="none">
            <a:spAutoFit/>
          </a:bodyPr>
          <a:lstStyle/>
          <a:p>
            <a:r>
              <a:rPr lang="de-DE" sz="900" b="1" dirty="0" smtClean="0"/>
              <a:t>Quelle: </a:t>
            </a:r>
            <a:r>
              <a:rPr lang="de-DE" sz="900" b="1" dirty="0" err="1" smtClean="0"/>
              <a:t>tip</a:t>
            </a:r>
            <a:r>
              <a:rPr lang="de-DE" sz="900" b="1" dirty="0" smtClean="0"/>
              <a:t>-Marketing</a:t>
            </a:r>
            <a:endParaRPr lang="de-DE" sz="900" b="1" dirty="0"/>
          </a:p>
        </p:txBody>
      </p:sp>
    </p:spTree>
    <p:extLst>
      <p:ext uri="{BB962C8B-B14F-4D97-AF65-F5344CB8AC3E}">
        <p14:creationId xmlns:p14="http://schemas.microsoft.com/office/powerpoint/2010/main" val="2414267620"/>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1178</Words>
  <Application>Microsoft Office PowerPoint</Application>
  <PresentationFormat>Bildschirmpräsentation (4:3)</PresentationFormat>
  <Paragraphs>198</Paragraphs>
  <Slides>28</Slides>
  <Notes>27</Notes>
  <HiddenSlides>0</HiddenSlides>
  <MMClips>0</MMClips>
  <ScaleCrop>false</ScaleCrop>
  <HeadingPairs>
    <vt:vector size="4" baseType="variant">
      <vt:variant>
        <vt:lpstr>Design</vt:lpstr>
      </vt:variant>
      <vt:variant>
        <vt:i4>2</vt:i4>
      </vt:variant>
      <vt:variant>
        <vt:lpstr>Folientitel</vt:lpstr>
      </vt:variant>
      <vt:variant>
        <vt:i4>28</vt:i4>
      </vt:variant>
    </vt:vector>
  </HeadingPairs>
  <TitlesOfParts>
    <vt:vector size="30" baseType="lpstr">
      <vt:lpstr>Larissa</vt:lpstr>
      <vt:lpstr>1_Larissa</vt:lpstr>
      <vt:lpstr>Tour de Dreisinen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Mario Walinowski</dc:creator>
  <cp:lastModifiedBy>Mario Walinowski</cp:lastModifiedBy>
  <cp:revision>71</cp:revision>
  <dcterms:created xsi:type="dcterms:W3CDTF">2011-10-08T06:58:10Z</dcterms:created>
  <dcterms:modified xsi:type="dcterms:W3CDTF">2015-05-22T16:24:16Z</dcterms:modified>
</cp:coreProperties>
</file>